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ebp" ContentType="image/webp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60" r:id="rId2"/>
    <p:sldId id="263" r:id="rId3"/>
    <p:sldId id="373" r:id="rId4"/>
    <p:sldId id="371" r:id="rId5"/>
    <p:sldId id="372" r:id="rId6"/>
    <p:sldId id="362" r:id="rId7"/>
    <p:sldId id="363" r:id="rId8"/>
    <p:sldId id="364" r:id="rId9"/>
    <p:sldId id="368" r:id="rId10"/>
    <p:sldId id="370" r:id="rId11"/>
    <p:sldId id="365" r:id="rId12"/>
    <p:sldId id="366" r:id="rId13"/>
    <p:sldId id="367" r:id="rId14"/>
    <p:sldId id="369" r:id="rId15"/>
  </p:sldIdLst>
  <p:sldSz cx="9144000" cy="6858000" type="screen4x3"/>
  <p:notesSz cx="6889750" cy="100203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CAFF"/>
    <a:srgbClr val="28AADE"/>
    <a:srgbClr val="00509D"/>
    <a:srgbClr val="0275BF"/>
    <a:srgbClr val="92D050"/>
    <a:srgbClr val="FFD44B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6224" autoAdjust="0"/>
  </p:normalViewPr>
  <p:slideViewPr>
    <p:cSldViewPr snapToGrid="0">
      <p:cViewPr varScale="1">
        <p:scale>
          <a:sx n="78" d="100"/>
          <a:sy n="78" d="100"/>
        </p:scale>
        <p:origin x="161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8BA24A-B457-4DAB-B9A7-B5AC62EFB5EC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4F287BC-E3BD-4134-B8F7-F165E2D292DA}">
      <dgm:prSet phldrT="[Texte]" custT="1"/>
      <dgm:spPr/>
      <dgm:t>
        <a:bodyPr/>
        <a:lstStyle/>
        <a:p>
          <a:r>
            <a:rPr lang="fr-FR" sz="2400" b="1" dirty="0">
              <a:solidFill>
                <a:schemeClr val="tx1"/>
              </a:solidFill>
            </a:rPr>
            <a:t>Audit</a:t>
          </a:r>
        </a:p>
      </dgm:t>
    </dgm:pt>
    <dgm:pt modelId="{9D4A9C78-CB53-4083-BD66-D31831409B5A}" type="parTrans" cxnId="{D129E560-F585-409B-AC5D-67D1959A5C39}">
      <dgm:prSet/>
      <dgm:spPr/>
      <dgm:t>
        <a:bodyPr/>
        <a:lstStyle/>
        <a:p>
          <a:endParaRPr lang="fr-FR"/>
        </a:p>
      </dgm:t>
    </dgm:pt>
    <dgm:pt modelId="{8C25AEB8-6E83-4307-842A-9E4DE18E0197}" type="sibTrans" cxnId="{D129E560-F585-409B-AC5D-67D1959A5C39}">
      <dgm:prSet/>
      <dgm:spPr/>
      <dgm:t>
        <a:bodyPr/>
        <a:lstStyle/>
        <a:p>
          <a:endParaRPr lang="fr-FR"/>
        </a:p>
      </dgm:t>
    </dgm:pt>
    <dgm:pt modelId="{9F2467BF-68DB-493D-B8F5-EF36101C0899}">
      <dgm:prSet phldrT="[Texte]"/>
      <dgm:spPr>
        <a:solidFill>
          <a:srgbClr val="80CAFF"/>
        </a:solidFill>
      </dgm:spPr>
      <dgm:t>
        <a:bodyPr/>
        <a:lstStyle/>
        <a:p>
          <a:pPr algn="l"/>
          <a:r>
            <a:rPr lang="fr-FR" b="1" dirty="0"/>
            <a:t>2d COPIL 30/09 </a:t>
          </a:r>
        </a:p>
      </dgm:t>
    </dgm:pt>
    <dgm:pt modelId="{2D872129-A3C0-48CD-95DE-43ED5E9617AA}" type="parTrans" cxnId="{6DA29A96-5F9E-4792-B7F4-AD9807E80B3E}">
      <dgm:prSet/>
      <dgm:spPr/>
      <dgm:t>
        <a:bodyPr/>
        <a:lstStyle/>
        <a:p>
          <a:endParaRPr lang="fr-FR"/>
        </a:p>
      </dgm:t>
    </dgm:pt>
    <dgm:pt modelId="{9CD4F278-9EBA-4436-A674-21A1CC46F7EB}" type="sibTrans" cxnId="{6DA29A96-5F9E-4792-B7F4-AD9807E80B3E}">
      <dgm:prSet/>
      <dgm:spPr/>
      <dgm:t>
        <a:bodyPr/>
        <a:lstStyle/>
        <a:p>
          <a:endParaRPr lang="fr-FR"/>
        </a:p>
      </dgm:t>
    </dgm:pt>
    <dgm:pt modelId="{F99DADE6-FC1D-459A-99D7-5A515A189927}">
      <dgm:prSet phldrT="[Texte]"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Malette à outils</a:t>
          </a:r>
        </a:p>
      </dgm:t>
    </dgm:pt>
    <dgm:pt modelId="{8F6ED68E-896C-4909-AB55-3C9CBAE518D1}" type="parTrans" cxnId="{11319E69-DA2A-4E31-9FB5-8A6484168401}">
      <dgm:prSet/>
      <dgm:spPr/>
      <dgm:t>
        <a:bodyPr/>
        <a:lstStyle/>
        <a:p>
          <a:endParaRPr lang="fr-FR"/>
        </a:p>
      </dgm:t>
    </dgm:pt>
    <dgm:pt modelId="{C3FA3B0F-2CD0-4CA8-A609-81EC76808D9C}" type="sibTrans" cxnId="{11319E69-DA2A-4E31-9FB5-8A6484168401}">
      <dgm:prSet/>
      <dgm:spPr/>
      <dgm:t>
        <a:bodyPr/>
        <a:lstStyle/>
        <a:p>
          <a:endParaRPr lang="fr-FR"/>
        </a:p>
      </dgm:t>
    </dgm:pt>
    <dgm:pt modelId="{81F3E817-38D8-49F9-AF65-9E5C2DCC4BC9}">
      <dgm:prSet phldrT="[Texte]"/>
      <dgm:spPr/>
      <dgm:t>
        <a:bodyPr/>
        <a:lstStyle/>
        <a:p>
          <a:r>
            <a:rPr lang="fr-FR" b="1" dirty="0">
              <a:solidFill>
                <a:schemeClr val="tx1"/>
              </a:solidFill>
            </a:rPr>
            <a:t>Diffusion </a:t>
          </a:r>
        </a:p>
        <a:p>
          <a:r>
            <a:rPr lang="fr-FR" b="1" dirty="0">
              <a:solidFill>
                <a:schemeClr val="tx1"/>
              </a:solidFill>
            </a:rPr>
            <a:t>Bilan</a:t>
          </a:r>
        </a:p>
      </dgm:t>
    </dgm:pt>
    <dgm:pt modelId="{6B4103AD-981A-42B5-8384-C21C9CFCA0E4}" type="parTrans" cxnId="{C1F2CF2D-E673-4E93-9814-AF79F6AABF24}">
      <dgm:prSet/>
      <dgm:spPr/>
      <dgm:t>
        <a:bodyPr/>
        <a:lstStyle/>
        <a:p>
          <a:endParaRPr lang="fr-FR"/>
        </a:p>
      </dgm:t>
    </dgm:pt>
    <dgm:pt modelId="{8FFB94D9-BB77-4B48-981C-7445CE675D9D}" type="sibTrans" cxnId="{C1F2CF2D-E673-4E93-9814-AF79F6AABF24}">
      <dgm:prSet/>
      <dgm:spPr/>
      <dgm:t>
        <a:bodyPr/>
        <a:lstStyle/>
        <a:p>
          <a:endParaRPr lang="fr-FR"/>
        </a:p>
      </dgm:t>
    </dgm:pt>
    <dgm:pt modelId="{C2BC610B-6CED-41D0-81CF-B5E7244090FF}">
      <dgm:prSet phldrT="[Texte]"/>
      <dgm:spPr>
        <a:solidFill>
          <a:srgbClr val="80CAFF"/>
        </a:solidFill>
      </dgm:spPr>
      <dgm:t>
        <a:bodyPr/>
        <a:lstStyle/>
        <a:p>
          <a:r>
            <a:rPr lang="fr-FR" b="1"/>
            <a:t>COPIL</a:t>
          </a:r>
          <a:endParaRPr lang="fr-FR"/>
        </a:p>
      </dgm:t>
    </dgm:pt>
    <dgm:pt modelId="{20E12BFB-C268-405D-98E4-7C572AEE28F0}" type="parTrans" cxnId="{77DE6576-F945-4471-8EE3-FF955B554AC9}">
      <dgm:prSet/>
      <dgm:spPr/>
      <dgm:t>
        <a:bodyPr/>
        <a:lstStyle/>
        <a:p>
          <a:endParaRPr lang="fr-FR"/>
        </a:p>
      </dgm:t>
    </dgm:pt>
    <dgm:pt modelId="{6E91F001-9926-4A03-85DF-CAF5B9DA1336}" type="sibTrans" cxnId="{77DE6576-F945-4471-8EE3-FF955B554AC9}">
      <dgm:prSet/>
      <dgm:spPr/>
      <dgm:t>
        <a:bodyPr/>
        <a:lstStyle/>
        <a:p>
          <a:endParaRPr lang="fr-FR"/>
        </a:p>
      </dgm:t>
    </dgm:pt>
    <dgm:pt modelId="{236FBF52-D15A-4BEB-827A-4FB2362D3384}">
      <dgm:prSet phldrT="[Texte]"/>
      <dgm:spPr>
        <a:solidFill>
          <a:srgbClr val="80CAFF"/>
        </a:solidFill>
      </dgm:spPr>
      <dgm:t>
        <a:bodyPr/>
        <a:lstStyle/>
        <a:p>
          <a:r>
            <a:rPr lang="fr-FR" b="1"/>
            <a:t>COPIL</a:t>
          </a:r>
          <a:endParaRPr lang="fr-FR"/>
        </a:p>
      </dgm:t>
    </dgm:pt>
    <dgm:pt modelId="{52B8CBED-25F6-4071-9F41-DFA136317032}" type="parTrans" cxnId="{089031E0-C2FB-4B0E-93AA-1C5E3CF2EE24}">
      <dgm:prSet/>
      <dgm:spPr/>
      <dgm:t>
        <a:bodyPr/>
        <a:lstStyle/>
        <a:p>
          <a:endParaRPr lang="fr-FR"/>
        </a:p>
      </dgm:t>
    </dgm:pt>
    <dgm:pt modelId="{425F199F-7C89-4269-B974-25B763A1A110}" type="sibTrans" cxnId="{089031E0-C2FB-4B0E-93AA-1C5E3CF2EE24}">
      <dgm:prSet/>
      <dgm:spPr/>
      <dgm:t>
        <a:bodyPr/>
        <a:lstStyle/>
        <a:p>
          <a:endParaRPr lang="fr-FR"/>
        </a:p>
      </dgm:t>
    </dgm:pt>
    <dgm:pt modelId="{10232EFF-C146-4431-8B1F-26602C870889}" type="pres">
      <dgm:prSet presAssocID="{7D8BA24A-B457-4DAB-B9A7-B5AC62EFB5EC}" presName="theList" presStyleCnt="0">
        <dgm:presLayoutVars>
          <dgm:dir/>
          <dgm:animLvl val="lvl"/>
          <dgm:resizeHandles val="exact"/>
        </dgm:presLayoutVars>
      </dgm:prSet>
      <dgm:spPr/>
    </dgm:pt>
    <dgm:pt modelId="{4E73B91E-94EA-4CEB-A3CD-823CD3D426C2}" type="pres">
      <dgm:prSet presAssocID="{64F287BC-E3BD-4134-B8F7-F165E2D292DA}" presName="compNode" presStyleCnt="0"/>
      <dgm:spPr/>
    </dgm:pt>
    <dgm:pt modelId="{1B9EDF54-E081-49D5-834D-EC394FF51040}" type="pres">
      <dgm:prSet presAssocID="{64F287BC-E3BD-4134-B8F7-F165E2D292DA}" presName="noGeometry" presStyleCnt="0"/>
      <dgm:spPr/>
    </dgm:pt>
    <dgm:pt modelId="{0FEA13F4-1094-489E-903F-ABEDB1194A33}" type="pres">
      <dgm:prSet presAssocID="{64F287BC-E3BD-4134-B8F7-F165E2D292DA}" presName="childTextVisible" presStyleLbl="bgAccFollowNode1" presStyleIdx="0" presStyleCnt="3" custLinFactNeighborX="20237" custLinFactNeighborY="81994">
        <dgm:presLayoutVars>
          <dgm:bulletEnabled val="1"/>
        </dgm:presLayoutVars>
      </dgm:prSet>
      <dgm:spPr/>
    </dgm:pt>
    <dgm:pt modelId="{C792105B-53AA-497F-9D5B-92250008F382}" type="pres">
      <dgm:prSet presAssocID="{64F287BC-E3BD-4134-B8F7-F165E2D292DA}" presName="childTextHidden" presStyleLbl="bgAccFollowNode1" presStyleIdx="0" presStyleCnt="3"/>
      <dgm:spPr/>
    </dgm:pt>
    <dgm:pt modelId="{E56A859D-71A0-46C9-A61F-B85FF7D5437C}" type="pres">
      <dgm:prSet presAssocID="{64F287BC-E3BD-4134-B8F7-F165E2D292DA}" presName="parentText" presStyleLbl="node1" presStyleIdx="0" presStyleCnt="3" custScaleX="251606" custScaleY="180520">
        <dgm:presLayoutVars>
          <dgm:chMax val="1"/>
          <dgm:bulletEnabled val="1"/>
        </dgm:presLayoutVars>
      </dgm:prSet>
      <dgm:spPr/>
    </dgm:pt>
    <dgm:pt modelId="{D1C9D6AA-1007-4C25-B98B-CDD6798C4056}" type="pres">
      <dgm:prSet presAssocID="{64F287BC-E3BD-4134-B8F7-F165E2D292DA}" presName="aSpace" presStyleCnt="0"/>
      <dgm:spPr/>
    </dgm:pt>
    <dgm:pt modelId="{33E5B8C6-63CB-4088-A4B7-4234D49C7A55}" type="pres">
      <dgm:prSet presAssocID="{F99DADE6-FC1D-459A-99D7-5A515A189927}" presName="compNode" presStyleCnt="0"/>
      <dgm:spPr/>
    </dgm:pt>
    <dgm:pt modelId="{8ED4CF2F-C67F-404A-A72F-3C0B952F5E03}" type="pres">
      <dgm:prSet presAssocID="{F99DADE6-FC1D-459A-99D7-5A515A189927}" presName="noGeometry" presStyleCnt="0"/>
      <dgm:spPr/>
    </dgm:pt>
    <dgm:pt modelId="{314AA3BD-2B86-47BB-9B47-60CA7CE9E2A9}" type="pres">
      <dgm:prSet presAssocID="{F99DADE6-FC1D-459A-99D7-5A515A189927}" presName="childTextVisible" presStyleLbl="bgAccFollowNode1" presStyleIdx="1" presStyleCnt="3" custLinFactNeighborX="20237" custLinFactNeighborY="81994">
        <dgm:presLayoutVars>
          <dgm:bulletEnabled val="1"/>
        </dgm:presLayoutVars>
      </dgm:prSet>
      <dgm:spPr/>
    </dgm:pt>
    <dgm:pt modelId="{156A3B62-BB20-4222-946C-2E7EFDB6A4A0}" type="pres">
      <dgm:prSet presAssocID="{F99DADE6-FC1D-459A-99D7-5A515A189927}" presName="childTextHidden" presStyleLbl="bgAccFollowNode1" presStyleIdx="1" presStyleCnt="3"/>
      <dgm:spPr/>
    </dgm:pt>
    <dgm:pt modelId="{E8047C53-E18B-461D-B643-60F0A2328A6A}" type="pres">
      <dgm:prSet presAssocID="{F99DADE6-FC1D-459A-99D7-5A515A189927}" presName="parentText" presStyleLbl="node1" presStyleIdx="1" presStyleCnt="3" custScaleX="256609" custScaleY="174197">
        <dgm:presLayoutVars>
          <dgm:chMax val="1"/>
          <dgm:bulletEnabled val="1"/>
        </dgm:presLayoutVars>
      </dgm:prSet>
      <dgm:spPr/>
    </dgm:pt>
    <dgm:pt modelId="{3848A494-EB81-4D19-A198-3AF3AEF553CC}" type="pres">
      <dgm:prSet presAssocID="{F99DADE6-FC1D-459A-99D7-5A515A189927}" presName="aSpace" presStyleCnt="0"/>
      <dgm:spPr/>
    </dgm:pt>
    <dgm:pt modelId="{E7EBB3BF-EC60-4F5D-BE4C-5D03FCF9EFFD}" type="pres">
      <dgm:prSet presAssocID="{81F3E817-38D8-49F9-AF65-9E5C2DCC4BC9}" presName="compNode" presStyleCnt="0"/>
      <dgm:spPr/>
    </dgm:pt>
    <dgm:pt modelId="{A7951D3C-12FC-4922-84BB-91F3CAFE62EF}" type="pres">
      <dgm:prSet presAssocID="{81F3E817-38D8-49F9-AF65-9E5C2DCC4BC9}" presName="noGeometry" presStyleCnt="0"/>
      <dgm:spPr/>
    </dgm:pt>
    <dgm:pt modelId="{098F5B34-3420-4045-9F3B-E88FF2688476}" type="pres">
      <dgm:prSet presAssocID="{81F3E817-38D8-49F9-AF65-9E5C2DCC4BC9}" presName="childTextVisible" presStyleLbl="bgAccFollowNode1" presStyleIdx="2" presStyleCnt="3" custLinFactNeighborX="20237" custLinFactNeighborY="81994">
        <dgm:presLayoutVars>
          <dgm:bulletEnabled val="1"/>
        </dgm:presLayoutVars>
      </dgm:prSet>
      <dgm:spPr/>
    </dgm:pt>
    <dgm:pt modelId="{1C8DF82A-7CF3-42FE-B1FF-73A351596973}" type="pres">
      <dgm:prSet presAssocID="{81F3E817-38D8-49F9-AF65-9E5C2DCC4BC9}" presName="childTextHidden" presStyleLbl="bgAccFollowNode1" presStyleIdx="2" presStyleCnt="3"/>
      <dgm:spPr/>
    </dgm:pt>
    <dgm:pt modelId="{8231487D-118D-4011-99B6-99FEA9471DA0}" type="pres">
      <dgm:prSet presAssocID="{81F3E817-38D8-49F9-AF65-9E5C2DCC4BC9}" presName="parentText" presStyleLbl="node1" presStyleIdx="2" presStyleCnt="3" custScaleX="261947" custScaleY="152733">
        <dgm:presLayoutVars>
          <dgm:chMax val="1"/>
          <dgm:bulletEnabled val="1"/>
        </dgm:presLayoutVars>
      </dgm:prSet>
      <dgm:spPr/>
    </dgm:pt>
  </dgm:ptLst>
  <dgm:cxnLst>
    <dgm:cxn modelId="{5BAA1810-6636-4A5D-9FF8-9C78A0E0CCA5}" type="presOf" srcId="{7D8BA24A-B457-4DAB-B9A7-B5AC62EFB5EC}" destId="{10232EFF-C146-4431-8B1F-26602C870889}" srcOrd="0" destOrd="0" presId="urn:microsoft.com/office/officeart/2005/8/layout/hProcess6"/>
    <dgm:cxn modelId="{EC371014-FA43-4D95-A7B1-D1E29AB8E818}" type="presOf" srcId="{236FBF52-D15A-4BEB-827A-4FB2362D3384}" destId="{098F5B34-3420-4045-9F3B-E88FF2688476}" srcOrd="0" destOrd="0" presId="urn:microsoft.com/office/officeart/2005/8/layout/hProcess6"/>
    <dgm:cxn modelId="{7971E616-6AC6-4A76-8F4B-F1C3F99DE4C4}" type="presOf" srcId="{C2BC610B-6CED-41D0-81CF-B5E7244090FF}" destId="{156A3B62-BB20-4222-946C-2E7EFDB6A4A0}" srcOrd="1" destOrd="0" presId="urn:microsoft.com/office/officeart/2005/8/layout/hProcess6"/>
    <dgm:cxn modelId="{BDC15D26-3278-475E-B318-15B64039CFEA}" type="presOf" srcId="{236FBF52-D15A-4BEB-827A-4FB2362D3384}" destId="{1C8DF82A-7CF3-42FE-B1FF-73A351596973}" srcOrd="1" destOrd="0" presId="urn:microsoft.com/office/officeart/2005/8/layout/hProcess6"/>
    <dgm:cxn modelId="{530EA92D-3D50-4B05-AD81-05747A084B1B}" type="presOf" srcId="{64F287BC-E3BD-4134-B8F7-F165E2D292DA}" destId="{E56A859D-71A0-46C9-A61F-B85FF7D5437C}" srcOrd="0" destOrd="0" presId="urn:microsoft.com/office/officeart/2005/8/layout/hProcess6"/>
    <dgm:cxn modelId="{C1F2CF2D-E673-4E93-9814-AF79F6AABF24}" srcId="{7D8BA24A-B457-4DAB-B9A7-B5AC62EFB5EC}" destId="{81F3E817-38D8-49F9-AF65-9E5C2DCC4BC9}" srcOrd="2" destOrd="0" parTransId="{6B4103AD-981A-42B5-8384-C21C9CFCA0E4}" sibTransId="{8FFB94D9-BB77-4B48-981C-7445CE675D9D}"/>
    <dgm:cxn modelId="{D129E560-F585-409B-AC5D-67D1959A5C39}" srcId="{7D8BA24A-B457-4DAB-B9A7-B5AC62EFB5EC}" destId="{64F287BC-E3BD-4134-B8F7-F165E2D292DA}" srcOrd="0" destOrd="0" parTransId="{9D4A9C78-CB53-4083-BD66-D31831409B5A}" sibTransId="{8C25AEB8-6E83-4307-842A-9E4DE18E0197}"/>
    <dgm:cxn modelId="{11319E69-DA2A-4E31-9FB5-8A6484168401}" srcId="{7D8BA24A-B457-4DAB-B9A7-B5AC62EFB5EC}" destId="{F99DADE6-FC1D-459A-99D7-5A515A189927}" srcOrd="1" destOrd="0" parTransId="{8F6ED68E-896C-4909-AB55-3C9CBAE518D1}" sibTransId="{C3FA3B0F-2CD0-4CA8-A609-81EC76808D9C}"/>
    <dgm:cxn modelId="{77DE6576-F945-4471-8EE3-FF955B554AC9}" srcId="{F99DADE6-FC1D-459A-99D7-5A515A189927}" destId="{C2BC610B-6CED-41D0-81CF-B5E7244090FF}" srcOrd="0" destOrd="0" parTransId="{20E12BFB-C268-405D-98E4-7C572AEE28F0}" sibTransId="{6E91F001-9926-4A03-85DF-CAF5B9DA1336}"/>
    <dgm:cxn modelId="{6FCBF07F-07C3-440E-B500-9EB6818158B2}" type="presOf" srcId="{9F2467BF-68DB-493D-B8F5-EF36101C0899}" destId="{C792105B-53AA-497F-9D5B-92250008F382}" srcOrd="1" destOrd="0" presId="urn:microsoft.com/office/officeart/2005/8/layout/hProcess6"/>
    <dgm:cxn modelId="{8D853F95-06A4-40A9-948F-81A77D9A1B00}" type="presOf" srcId="{F99DADE6-FC1D-459A-99D7-5A515A189927}" destId="{E8047C53-E18B-461D-B643-60F0A2328A6A}" srcOrd="0" destOrd="0" presId="urn:microsoft.com/office/officeart/2005/8/layout/hProcess6"/>
    <dgm:cxn modelId="{6DA29A96-5F9E-4792-B7F4-AD9807E80B3E}" srcId="{64F287BC-E3BD-4134-B8F7-F165E2D292DA}" destId="{9F2467BF-68DB-493D-B8F5-EF36101C0899}" srcOrd="0" destOrd="0" parTransId="{2D872129-A3C0-48CD-95DE-43ED5E9617AA}" sibTransId="{9CD4F278-9EBA-4436-A674-21A1CC46F7EB}"/>
    <dgm:cxn modelId="{8B490DC5-B57E-4950-A437-7A31F5D2236F}" type="presOf" srcId="{81F3E817-38D8-49F9-AF65-9E5C2DCC4BC9}" destId="{8231487D-118D-4011-99B6-99FEA9471DA0}" srcOrd="0" destOrd="0" presId="urn:microsoft.com/office/officeart/2005/8/layout/hProcess6"/>
    <dgm:cxn modelId="{30DB8DC5-0DEF-48EF-A868-B34220F2A712}" type="presOf" srcId="{9F2467BF-68DB-493D-B8F5-EF36101C0899}" destId="{0FEA13F4-1094-489E-903F-ABEDB1194A33}" srcOrd="0" destOrd="0" presId="urn:microsoft.com/office/officeart/2005/8/layout/hProcess6"/>
    <dgm:cxn modelId="{089031E0-C2FB-4B0E-93AA-1C5E3CF2EE24}" srcId="{81F3E817-38D8-49F9-AF65-9E5C2DCC4BC9}" destId="{236FBF52-D15A-4BEB-827A-4FB2362D3384}" srcOrd="0" destOrd="0" parTransId="{52B8CBED-25F6-4071-9F41-DFA136317032}" sibTransId="{425F199F-7C89-4269-B974-25B763A1A110}"/>
    <dgm:cxn modelId="{27BB08F9-995B-4E03-82EB-1F6C5E7D0A73}" type="presOf" srcId="{C2BC610B-6CED-41D0-81CF-B5E7244090FF}" destId="{314AA3BD-2B86-47BB-9B47-60CA7CE9E2A9}" srcOrd="0" destOrd="0" presId="urn:microsoft.com/office/officeart/2005/8/layout/hProcess6"/>
    <dgm:cxn modelId="{B16DE1EA-2C39-40BE-BBAC-1CCBDC8B557C}" type="presParOf" srcId="{10232EFF-C146-4431-8B1F-26602C870889}" destId="{4E73B91E-94EA-4CEB-A3CD-823CD3D426C2}" srcOrd="0" destOrd="0" presId="urn:microsoft.com/office/officeart/2005/8/layout/hProcess6"/>
    <dgm:cxn modelId="{C9BFE6B2-D178-472E-8BCC-F355313A4D86}" type="presParOf" srcId="{4E73B91E-94EA-4CEB-A3CD-823CD3D426C2}" destId="{1B9EDF54-E081-49D5-834D-EC394FF51040}" srcOrd="0" destOrd="0" presId="urn:microsoft.com/office/officeart/2005/8/layout/hProcess6"/>
    <dgm:cxn modelId="{02ACACD6-AC37-495E-8221-A0915B2923DF}" type="presParOf" srcId="{4E73B91E-94EA-4CEB-A3CD-823CD3D426C2}" destId="{0FEA13F4-1094-489E-903F-ABEDB1194A33}" srcOrd="1" destOrd="0" presId="urn:microsoft.com/office/officeart/2005/8/layout/hProcess6"/>
    <dgm:cxn modelId="{44C24BAA-2F8F-4E55-BFD9-8DB63701A000}" type="presParOf" srcId="{4E73B91E-94EA-4CEB-A3CD-823CD3D426C2}" destId="{C792105B-53AA-497F-9D5B-92250008F382}" srcOrd="2" destOrd="0" presId="urn:microsoft.com/office/officeart/2005/8/layout/hProcess6"/>
    <dgm:cxn modelId="{84DF8ACA-089B-424D-B36F-1B26545C6B51}" type="presParOf" srcId="{4E73B91E-94EA-4CEB-A3CD-823CD3D426C2}" destId="{E56A859D-71A0-46C9-A61F-B85FF7D5437C}" srcOrd="3" destOrd="0" presId="urn:microsoft.com/office/officeart/2005/8/layout/hProcess6"/>
    <dgm:cxn modelId="{30131810-D8E4-4E46-A632-83CC6E0DF931}" type="presParOf" srcId="{10232EFF-C146-4431-8B1F-26602C870889}" destId="{D1C9D6AA-1007-4C25-B98B-CDD6798C4056}" srcOrd="1" destOrd="0" presId="urn:microsoft.com/office/officeart/2005/8/layout/hProcess6"/>
    <dgm:cxn modelId="{861C1608-A52D-4340-8ED8-2215E511A61E}" type="presParOf" srcId="{10232EFF-C146-4431-8B1F-26602C870889}" destId="{33E5B8C6-63CB-4088-A4B7-4234D49C7A55}" srcOrd="2" destOrd="0" presId="urn:microsoft.com/office/officeart/2005/8/layout/hProcess6"/>
    <dgm:cxn modelId="{4EEB3C10-9650-46F2-9AB5-279446DDC25D}" type="presParOf" srcId="{33E5B8C6-63CB-4088-A4B7-4234D49C7A55}" destId="{8ED4CF2F-C67F-404A-A72F-3C0B952F5E03}" srcOrd="0" destOrd="0" presId="urn:microsoft.com/office/officeart/2005/8/layout/hProcess6"/>
    <dgm:cxn modelId="{92BFB924-3533-44BC-91DD-54060C5C7D0D}" type="presParOf" srcId="{33E5B8C6-63CB-4088-A4B7-4234D49C7A55}" destId="{314AA3BD-2B86-47BB-9B47-60CA7CE9E2A9}" srcOrd="1" destOrd="0" presId="urn:microsoft.com/office/officeart/2005/8/layout/hProcess6"/>
    <dgm:cxn modelId="{6673E838-E041-4836-B34A-67357F3114DF}" type="presParOf" srcId="{33E5B8C6-63CB-4088-A4B7-4234D49C7A55}" destId="{156A3B62-BB20-4222-946C-2E7EFDB6A4A0}" srcOrd="2" destOrd="0" presId="urn:microsoft.com/office/officeart/2005/8/layout/hProcess6"/>
    <dgm:cxn modelId="{FBE0953E-AEC8-4549-BECA-2703EAEACE26}" type="presParOf" srcId="{33E5B8C6-63CB-4088-A4B7-4234D49C7A55}" destId="{E8047C53-E18B-461D-B643-60F0A2328A6A}" srcOrd="3" destOrd="0" presId="urn:microsoft.com/office/officeart/2005/8/layout/hProcess6"/>
    <dgm:cxn modelId="{F342EC75-B868-484C-AB78-D7FCEBDA4A42}" type="presParOf" srcId="{10232EFF-C146-4431-8B1F-26602C870889}" destId="{3848A494-EB81-4D19-A198-3AF3AEF553CC}" srcOrd="3" destOrd="0" presId="urn:microsoft.com/office/officeart/2005/8/layout/hProcess6"/>
    <dgm:cxn modelId="{BAA1771C-33D9-4EEB-AA86-93C2C521166C}" type="presParOf" srcId="{10232EFF-C146-4431-8B1F-26602C870889}" destId="{E7EBB3BF-EC60-4F5D-BE4C-5D03FCF9EFFD}" srcOrd="4" destOrd="0" presId="urn:microsoft.com/office/officeart/2005/8/layout/hProcess6"/>
    <dgm:cxn modelId="{0911FADA-CF91-440B-922A-EBF2CAAD26E2}" type="presParOf" srcId="{E7EBB3BF-EC60-4F5D-BE4C-5D03FCF9EFFD}" destId="{A7951D3C-12FC-4922-84BB-91F3CAFE62EF}" srcOrd="0" destOrd="0" presId="urn:microsoft.com/office/officeart/2005/8/layout/hProcess6"/>
    <dgm:cxn modelId="{14D402D8-EEDD-4CE7-AAAD-07A885EC90CC}" type="presParOf" srcId="{E7EBB3BF-EC60-4F5D-BE4C-5D03FCF9EFFD}" destId="{098F5B34-3420-4045-9F3B-E88FF2688476}" srcOrd="1" destOrd="0" presId="urn:microsoft.com/office/officeart/2005/8/layout/hProcess6"/>
    <dgm:cxn modelId="{FA51DD88-4C3A-48AF-8E74-82579F5412F1}" type="presParOf" srcId="{E7EBB3BF-EC60-4F5D-BE4C-5D03FCF9EFFD}" destId="{1C8DF82A-7CF3-42FE-B1FF-73A351596973}" srcOrd="2" destOrd="0" presId="urn:microsoft.com/office/officeart/2005/8/layout/hProcess6"/>
    <dgm:cxn modelId="{5F8DB9B3-5B7A-423D-BB76-749D91CACF4A}" type="presParOf" srcId="{E7EBB3BF-EC60-4F5D-BE4C-5D03FCF9EFFD}" destId="{8231487D-118D-4011-99B6-99FEA9471DA0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EA13F4-1094-489E-903F-ABEDB1194A33}">
      <dsp:nvSpPr>
        <dsp:cNvPr id="0" name=""/>
        <dsp:cNvSpPr/>
      </dsp:nvSpPr>
      <dsp:spPr>
        <a:xfrm>
          <a:off x="1043846" y="1738514"/>
          <a:ext cx="1252621" cy="1094949"/>
        </a:xfrm>
        <a:prstGeom prst="rightArrow">
          <a:avLst>
            <a:gd name="adj1" fmla="val 70000"/>
            <a:gd name="adj2" fmla="val 50000"/>
          </a:avLst>
        </a:prstGeom>
        <a:solidFill>
          <a:srgbClr val="80CAFF"/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1778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2d COPIL 30/09 </a:t>
          </a:r>
        </a:p>
      </dsp:txBody>
      <dsp:txXfrm>
        <a:off x="1357002" y="1902756"/>
        <a:ext cx="610653" cy="766465"/>
      </dsp:txXfrm>
    </dsp:sp>
    <dsp:sp modelId="{E56A859D-71A0-46C9-A61F-B85FF7D5437C}">
      <dsp:nvSpPr>
        <dsp:cNvPr id="0" name=""/>
        <dsp:cNvSpPr/>
      </dsp:nvSpPr>
      <dsp:spPr>
        <a:xfrm>
          <a:off x="2435" y="851423"/>
          <a:ext cx="1575835" cy="11306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chemeClr val="tx1"/>
              </a:solidFill>
            </a:rPr>
            <a:t>Audit</a:t>
          </a:r>
        </a:p>
      </dsp:txBody>
      <dsp:txXfrm>
        <a:off x="233211" y="1016998"/>
        <a:ext cx="1114283" cy="799466"/>
      </dsp:txXfrm>
    </dsp:sp>
    <dsp:sp modelId="{314AA3BD-2B86-47BB-9B47-60CA7CE9E2A9}">
      <dsp:nvSpPr>
        <dsp:cNvPr id="0" name=""/>
        <dsp:cNvSpPr/>
      </dsp:nvSpPr>
      <dsp:spPr>
        <a:xfrm>
          <a:off x="3178342" y="1738514"/>
          <a:ext cx="1252621" cy="1094949"/>
        </a:xfrm>
        <a:prstGeom prst="rightArrow">
          <a:avLst>
            <a:gd name="adj1" fmla="val 70000"/>
            <a:gd name="adj2" fmla="val 50000"/>
          </a:avLst>
        </a:prstGeom>
        <a:solidFill>
          <a:srgbClr val="80CAFF"/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1778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/>
            <a:t>COPIL</a:t>
          </a:r>
          <a:endParaRPr lang="fr-FR" sz="1400" kern="1200"/>
        </a:p>
      </dsp:txBody>
      <dsp:txXfrm>
        <a:off x="3491497" y="1902756"/>
        <a:ext cx="610653" cy="766465"/>
      </dsp:txXfrm>
    </dsp:sp>
    <dsp:sp modelId="{E8047C53-E18B-461D-B643-60F0A2328A6A}">
      <dsp:nvSpPr>
        <dsp:cNvPr id="0" name=""/>
        <dsp:cNvSpPr/>
      </dsp:nvSpPr>
      <dsp:spPr>
        <a:xfrm>
          <a:off x="2121264" y="871224"/>
          <a:ext cx="1607170" cy="10910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tx1"/>
              </a:solidFill>
            </a:rPr>
            <a:t>Malette à outils</a:t>
          </a:r>
        </a:p>
      </dsp:txBody>
      <dsp:txXfrm>
        <a:off x="2356629" y="1030999"/>
        <a:ext cx="1136440" cy="771464"/>
      </dsp:txXfrm>
    </dsp:sp>
    <dsp:sp modelId="{098F5B34-3420-4045-9F3B-E88FF2688476}">
      <dsp:nvSpPr>
        <dsp:cNvPr id="0" name=""/>
        <dsp:cNvSpPr/>
      </dsp:nvSpPr>
      <dsp:spPr>
        <a:xfrm>
          <a:off x="5078497" y="1738514"/>
          <a:ext cx="1252621" cy="1094949"/>
        </a:xfrm>
        <a:prstGeom prst="rightArrow">
          <a:avLst>
            <a:gd name="adj1" fmla="val 70000"/>
            <a:gd name="adj2" fmla="val 50000"/>
          </a:avLst>
        </a:prstGeom>
        <a:solidFill>
          <a:srgbClr val="80CAFF"/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1778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/>
            <a:t>COPIL</a:t>
          </a:r>
          <a:endParaRPr lang="fr-FR" sz="1400" kern="1200"/>
        </a:p>
      </dsp:txBody>
      <dsp:txXfrm>
        <a:off x="5391652" y="1902756"/>
        <a:ext cx="610653" cy="766465"/>
      </dsp:txXfrm>
    </dsp:sp>
    <dsp:sp modelId="{8231487D-118D-4011-99B6-99FEA9471DA0}">
      <dsp:nvSpPr>
        <dsp:cNvPr id="0" name=""/>
        <dsp:cNvSpPr/>
      </dsp:nvSpPr>
      <dsp:spPr>
        <a:xfrm>
          <a:off x="4255760" y="938440"/>
          <a:ext cx="1640602" cy="9565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1" kern="1200" dirty="0">
              <a:solidFill>
                <a:schemeClr val="tx1"/>
              </a:solidFill>
            </a:rPr>
            <a:t>Diffusion 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1" kern="1200" dirty="0">
              <a:solidFill>
                <a:schemeClr val="tx1"/>
              </a:solidFill>
            </a:rPr>
            <a:t>Bilan</a:t>
          </a:r>
        </a:p>
      </dsp:txBody>
      <dsp:txXfrm>
        <a:off x="4496021" y="1078528"/>
        <a:ext cx="1160080" cy="6764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85559" cy="50275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02598" y="3"/>
            <a:ext cx="2985559" cy="50275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401B3201-2331-4F89-97F1-F2E29AD86C5F}" type="datetime1">
              <a:rPr lang="fr-FR" smtClean="0"/>
              <a:t>14/09/2021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517547"/>
            <a:ext cx="2985559" cy="50275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02598" y="9517547"/>
            <a:ext cx="2985559" cy="50275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7F385499-7715-41B5-83E6-E5E84B3FFF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190891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85559" cy="50275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2598" y="3"/>
            <a:ext cx="2985559" cy="50275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D9399C5F-946A-4AF0-AC6A-7AE322F0BC56}" type="datetime1">
              <a:rPr lang="fr-FR" smtClean="0"/>
              <a:t>14/09/2021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8976" y="4822270"/>
            <a:ext cx="5511800" cy="3945494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517547"/>
            <a:ext cx="2985559" cy="50275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2598" y="9517547"/>
            <a:ext cx="2985559" cy="50275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0646D20F-1175-4C25-A0EE-536A5687D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9642441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04926" y="2026448"/>
            <a:ext cx="6858000" cy="1885157"/>
          </a:xfrm>
          <a:prstGeom prst="rect">
            <a:avLst/>
          </a:prstGeom>
        </p:spPr>
        <p:txBody>
          <a:bodyPr anchor="b"/>
          <a:lstStyle>
            <a:lvl1pPr algn="ctr">
              <a:defRPr sz="6000" baseline="0">
                <a:solidFill>
                  <a:srgbClr val="0070C0"/>
                </a:solidFill>
              </a:defRPr>
            </a:lvl1pPr>
          </a:lstStyle>
          <a:p>
            <a:r>
              <a:rPr lang="fr-FR" dirty="0"/>
              <a:t>Animateur de réseau GTV Occitanie-Coordinateur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76401" y="3960820"/>
            <a:ext cx="6115050" cy="10652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Juan Luis </a:t>
            </a:r>
            <a:r>
              <a:rPr lang="fr-FR" dirty="0" err="1"/>
              <a:t>Méndez</a:t>
            </a:r>
            <a:r>
              <a:rPr lang="fr-FR" dirty="0"/>
              <a:t> </a:t>
            </a:r>
            <a:r>
              <a:rPr lang="fr-FR" dirty="0" err="1"/>
              <a:t>Góomez</a:t>
            </a:r>
            <a:endParaRPr lang="en-US" dirty="0"/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7" r="-1"/>
          <a:stretch/>
        </p:blipFill>
        <p:spPr>
          <a:xfrm>
            <a:off x="0" y="65724"/>
            <a:ext cx="2821217" cy="310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6240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e 15"/>
          <p:cNvGrpSpPr/>
          <p:nvPr userDrawn="1"/>
        </p:nvGrpSpPr>
        <p:grpSpPr>
          <a:xfrm rot="5400000">
            <a:off x="-1962803" y="3384353"/>
            <a:ext cx="5404064" cy="1219379"/>
            <a:chOff x="0" y="0"/>
            <a:chExt cx="8738599" cy="1219379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17" name="Rectangle 16"/>
            <p:cNvSpPr/>
            <p:nvPr userDrawn="1"/>
          </p:nvSpPr>
          <p:spPr>
            <a:xfrm>
              <a:off x="8342266" y="1084443"/>
              <a:ext cx="170916" cy="13493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8567683" y="1084443"/>
              <a:ext cx="170916" cy="13493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0" y="0"/>
              <a:ext cx="129540" cy="121937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0" y="1084443"/>
              <a:ext cx="8075776" cy="13493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8130277" y="1084443"/>
              <a:ext cx="170916" cy="13493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9540" y="365127"/>
            <a:ext cx="7160023" cy="7193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aseline="0">
                <a:solidFill>
                  <a:srgbClr val="0070C0"/>
                </a:solidFill>
              </a:defRPr>
            </a:lvl1pPr>
          </a:lstStyle>
          <a:p>
            <a:r>
              <a:rPr lang="fr-FR" dirty="0"/>
              <a:t>Titre de section / Chapitre</a:t>
            </a:r>
            <a:endParaRPr lang="en-US" dirty="0"/>
          </a:p>
        </p:txBody>
      </p:sp>
      <p:grpSp>
        <p:nvGrpSpPr>
          <p:cNvPr id="7" name="Groupe 6"/>
          <p:cNvGrpSpPr/>
          <p:nvPr userDrawn="1"/>
        </p:nvGrpSpPr>
        <p:grpSpPr>
          <a:xfrm>
            <a:off x="0" y="0"/>
            <a:ext cx="8738599" cy="1219379"/>
            <a:chOff x="0" y="0"/>
            <a:chExt cx="8738599" cy="1219379"/>
          </a:xfrm>
        </p:grpSpPr>
        <p:sp>
          <p:nvSpPr>
            <p:cNvPr id="8" name="Rectangle 7"/>
            <p:cNvSpPr/>
            <p:nvPr userDrawn="1"/>
          </p:nvSpPr>
          <p:spPr>
            <a:xfrm>
              <a:off x="8342266" y="1084443"/>
              <a:ext cx="170916" cy="13493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8567683" y="1084443"/>
              <a:ext cx="170916" cy="13493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0" y="0"/>
              <a:ext cx="129540" cy="121937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0" y="1084443"/>
              <a:ext cx="8075776" cy="13493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8130277" y="1084443"/>
              <a:ext cx="170916" cy="13493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97326" y="1550023"/>
            <a:ext cx="8281399" cy="4690809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 baseline="0"/>
            </a:lvl1pPr>
            <a:lvl2pPr>
              <a:defRPr/>
            </a:lvl2pPr>
          </a:lstStyle>
          <a:p>
            <a:pPr lvl="0"/>
            <a:r>
              <a:rPr lang="fr-FR" dirty="0"/>
              <a:t>Point A</a:t>
            </a:r>
          </a:p>
          <a:p>
            <a:pPr lvl="1"/>
            <a:r>
              <a:rPr lang="fr-FR" dirty="0"/>
              <a:t>1</a:t>
            </a:r>
          </a:p>
          <a:p>
            <a:pPr lvl="1"/>
            <a:r>
              <a:rPr lang="fr-FR" dirty="0"/>
              <a:t>2</a:t>
            </a:r>
          </a:p>
          <a:p>
            <a:pPr lvl="1"/>
            <a:r>
              <a:rPr lang="fr-FR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31358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à coins arrondis 22"/>
          <p:cNvSpPr/>
          <p:nvPr userDrawn="1"/>
        </p:nvSpPr>
        <p:spPr>
          <a:xfrm>
            <a:off x="4610100" y="1436870"/>
            <a:ext cx="4270431" cy="5057698"/>
          </a:xfrm>
          <a:prstGeom prst="roundRect">
            <a:avLst>
              <a:gd name="adj" fmla="val 6068"/>
            </a:avLst>
          </a:prstGeom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à coins arrondis 20"/>
          <p:cNvSpPr/>
          <p:nvPr userDrawn="1"/>
        </p:nvSpPr>
        <p:spPr>
          <a:xfrm>
            <a:off x="200024" y="1436870"/>
            <a:ext cx="4276725" cy="5057698"/>
          </a:xfrm>
          <a:prstGeom prst="roundRect">
            <a:avLst>
              <a:gd name="adj" fmla="val 6068"/>
            </a:avLst>
          </a:prstGeom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19075" y="1449571"/>
            <a:ext cx="4257674" cy="5044998"/>
          </a:xfrm>
          <a:prstGeom prst="rect">
            <a:avLst/>
          </a:prstGeo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 baseline="0"/>
            </a:lvl1pPr>
            <a:lvl2pPr>
              <a:defRPr/>
            </a:lvl2pPr>
          </a:lstStyle>
          <a:p>
            <a:pPr lvl="0"/>
            <a:r>
              <a:rPr lang="fr-FR" dirty="0"/>
              <a:t>Point A</a:t>
            </a:r>
          </a:p>
          <a:p>
            <a:pPr lvl="1"/>
            <a:r>
              <a:rPr lang="fr-FR" dirty="0"/>
              <a:t>1</a:t>
            </a:r>
          </a:p>
          <a:p>
            <a:pPr lvl="1"/>
            <a:r>
              <a:rPr lang="fr-FR" dirty="0"/>
              <a:t>2</a:t>
            </a:r>
          </a:p>
          <a:p>
            <a:pPr lvl="1"/>
            <a:r>
              <a:rPr lang="fr-FR" dirty="0"/>
              <a:t>3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10100" y="1449570"/>
            <a:ext cx="4245086" cy="5044997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5pPr marL="1828800" indent="0">
              <a:buNone/>
              <a:defRPr/>
            </a:lvl5pPr>
          </a:lstStyle>
          <a:p>
            <a:pPr lvl="0"/>
            <a:r>
              <a:rPr lang="fr-FR" dirty="0"/>
              <a:t>Point 2 </a:t>
            </a:r>
          </a:p>
          <a:p>
            <a:pPr lvl="1"/>
            <a:r>
              <a:rPr lang="fr-FR" dirty="0"/>
              <a:t>A</a:t>
            </a:r>
            <a:endParaRPr lang="en-US" dirty="0"/>
          </a:p>
          <a:p>
            <a:pPr lvl="1"/>
            <a:r>
              <a:rPr lang="en-US" dirty="0"/>
              <a:t>B</a:t>
            </a:r>
          </a:p>
          <a:p>
            <a:pPr lvl="1"/>
            <a:r>
              <a:rPr lang="en-US" dirty="0"/>
              <a:t>C</a:t>
            </a:r>
          </a:p>
          <a:p>
            <a:pPr lvl="1"/>
            <a:endParaRPr lang="fr-FR" dirty="0"/>
          </a:p>
        </p:txBody>
      </p:sp>
      <p:grpSp>
        <p:nvGrpSpPr>
          <p:cNvPr id="19" name="Groupe 18"/>
          <p:cNvGrpSpPr/>
          <p:nvPr userDrawn="1"/>
        </p:nvGrpSpPr>
        <p:grpSpPr>
          <a:xfrm>
            <a:off x="-1" y="0"/>
            <a:ext cx="8880531" cy="1219379"/>
            <a:chOff x="0" y="0"/>
            <a:chExt cx="8738599" cy="1219379"/>
          </a:xfrm>
        </p:grpSpPr>
        <p:sp>
          <p:nvSpPr>
            <p:cNvPr id="13" name="Rectangle 12"/>
            <p:cNvSpPr/>
            <p:nvPr userDrawn="1"/>
          </p:nvSpPr>
          <p:spPr>
            <a:xfrm>
              <a:off x="8342266" y="1084443"/>
              <a:ext cx="170916" cy="13493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8567683" y="1084443"/>
              <a:ext cx="170916" cy="13493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0" y="0"/>
              <a:ext cx="129540" cy="121937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0" y="1084443"/>
              <a:ext cx="8075776" cy="13493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8130277" y="1084443"/>
              <a:ext cx="170916" cy="13493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129540" y="365127"/>
            <a:ext cx="7160023" cy="7193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aseline="0">
                <a:solidFill>
                  <a:srgbClr val="0070C0"/>
                </a:solidFill>
              </a:defRPr>
            </a:lvl1pPr>
          </a:lstStyle>
          <a:p>
            <a:r>
              <a:rPr lang="fr-FR" dirty="0"/>
              <a:t>Titre de section / Chapitre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702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/>
          <p:cNvGrpSpPr/>
          <p:nvPr userDrawn="1"/>
        </p:nvGrpSpPr>
        <p:grpSpPr>
          <a:xfrm>
            <a:off x="-1" y="0"/>
            <a:ext cx="8880531" cy="1219379"/>
            <a:chOff x="0" y="0"/>
            <a:chExt cx="8738599" cy="1219379"/>
          </a:xfrm>
        </p:grpSpPr>
        <p:sp>
          <p:nvSpPr>
            <p:cNvPr id="7" name="Rectangle 6"/>
            <p:cNvSpPr/>
            <p:nvPr userDrawn="1"/>
          </p:nvSpPr>
          <p:spPr>
            <a:xfrm>
              <a:off x="8342266" y="1084443"/>
              <a:ext cx="170916" cy="13493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8567683" y="1084443"/>
              <a:ext cx="170916" cy="13493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0" y="0"/>
              <a:ext cx="129540" cy="121937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0" y="1084443"/>
              <a:ext cx="8075776" cy="13493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8130277" y="1084443"/>
              <a:ext cx="170916" cy="13493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3" name="Groupe 12"/>
          <p:cNvGrpSpPr/>
          <p:nvPr userDrawn="1"/>
        </p:nvGrpSpPr>
        <p:grpSpPr>
          <a:xfrm rot="5400000">
            <a:off x="-1962803" y="3384353"/>
            <a:ext cx="5404064" cy="1219379"/>
            <a:chOff x="0" y="0"/>
            <a:chExt cx="8738599" cy="1219379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14" name="Rectangle 13"/>
            <p:cNvSpPr/>
            <p:nvPr userDrawn="1"/>
          </p:nvSpPr>
          <p:spPr>
            <a:xfrm>
              <a:off x="8342266" y="1084443"/>
              <a:ext cx="170916" cy="13493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8567683" y="1084443"/>
              <a:ext cx="170916" cy="13493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0" y="0"/>
              <a:ext cx="129540" cy="121937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0" y="1084443"/>
              <a:ext cx="8075776" cy="13493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8130277" y="1084443"/>
              <a:ext cx="170916" cy="13493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 hasCustomPrompt="1"/>
          </p:nvPr>
        </p:nvSpPr>
        <p:spPr>
          <a:xfrm>
            <a:off x="129540" y="365127"/>
            <a:ext cx="7160023" cy="7193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aseline="0">
                <a:solidFill>
                  <a:srgbClr val="0070C0"/>
                </a:solidFill>
              </a:defRPr>
            </a:lvl1pPr>
          </a:lstStyle>
          <a:p>
            <a:r>
              <a:rPr lang="fr-FR" dirty="0"/>
              <a:t>Titre de section / Chapitre</a:t>
            </a:r>
            <a:endParaRPr lang="en-US" dirty="0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sz="quarter" idx="10"/>
          </p:nvPr>
        </p:nvSpPr>
        <p:spPr>
          <a:xfrm>
            <a:off x="469900" y="1530350"/>
            <a:ext cx="8323263" cy="5165725"/>
          </a:xfrm>
          <a:prstGeom prst="rect">
            <a:avLst/>
          </a:prstGeom>
          <a:noFill/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102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786213" y="2613631"/>
            <a:ext cx="7886700" cy="766764"/>
          </a:xfrm>
          <a:prstGeom prst="rect">
            <a:avLst/>
          </a:prstGeom>
        </p:spPr>
        <p:txBody>
          <a:bodyPr/>
          <a:lstStyle>
            <a:lvl1pPr algn="ctr">
              <a:defRPr baseline="0"/>
            </a:lvl1pPr>
          </a:lstStyle>
          <a:p>
            <a:r>
              <a:rPr lang="fr-FR" dirty="0"/>
              <a:t>Fin </a:t>
            </a:r>
          </a:p>
        </p:txBody>
      </p:sp>
      <p:grpSp>
        <p:nvGrpSpPr>
          <p:cNvPr id="3" name="Groupe 2"/>
          <p:cNvGrpSpPr/>
          <p:nvPr userDrawn="1"/>
        </p:nvGrpSpPr>
        <p:grpSpPr>
          <a:xfrm rot="10800000">
            <a:off x="0" y="2082479"/>
            <a:ext cx="8880531" cy="1219379"/>
            <a:chOff x="0" y="0"/>
            <a:chExt cx="8738599" cy="1219379"/>
          </a:xfrm>
        </p:grpSpPr>
        <p:sp>
          <p:nvSpPr>
            <p:cNvPr id="4" name="Rectangle 3"/>
            <p:cNvSpPr/>
            <p:nvPr userDrawn="1"/>
          </p:nvSpPr>
          <p:spPr>
            <a:xfrm>
              <a:off x="8342266" y="1084443"/>
              <a:ext cx="170916" cy="13493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Rectangle 4"/>
            <p:cNvSpPr/>
            <p:nvPr userDrawn="1"/>
          </p:nvSpPr>
          <p:spPr>
            <a:xfrm>
              <a:off x="8567683" y="1084443"/>
              <a:ext cx="170916" cy="13493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0" y="0"/>
              <a:ext cx="129540" cy="121937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0" y="1084443"/>
              <a:ext cx="8075776" cy="13493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8130277" y="1084443"/>
              <a:ext cx="170916" cy="13493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9" name="Groupe 8"/>
          <p:cNvGrpSpPr/>
          <p:nvPr userDrawn="1"/>
        </p:nvGrpSpPr>
        <p:grpSpPr>
          <a:xfrm>
            <a:off x="606985" y="2692168"/>
            <a:ext cx="6965390" cy="1219379"/>
            <a:chOff x="0" y="0"/>
            <a:chExt cx="8738599" cy="1219379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10" name="Rectangle 9"/>
            <p:cNvSpPr/>
            <p:nvPr userDrawn="1"/>
          </p:nvSpPr>
          <p:spPr>
            <a:xfrm>
              <a:off x="8342266" y="1084443"/>
              <a:ext cx="170916" cy="13493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8567683" y="1084443"/>
              <a:ext cx="170916" cy="13493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0" y="0"/>
              <a:ext cx="129540" cy="121937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0" y="1084443"/>
              <a:ext cx="8075776" cy="13493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8130277" y="1084443"/>
              <a:ext cx="170916" cy="13493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8573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/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2292" y="81498"/>
            <a:ext cx="1745016" cy="7132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85783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6" r:id="rId4"/>
    <p:sldLayoutId id="2147483667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eb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560446A6-AA90-4F97-89BE-8985AF5832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8945" y="0"/>
            <a:ext cx="1740968" cy="575035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A51CCE15-5667-499D-A645-F0A8D7A266F6}"/>
              </a:ext>
            </a:extLst>
          </p:cNvPr>
          <p:cNvSpPr txBox="1"/>
          <p:nvPr/>
        </p:nvSpPr>
        <p:spPr>
          <a:xfrm>
            <a:off x="1040082" y="3078960"/>
            <a:ext cx="722243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Trebuchet MS" panose="020B0603020202020204" pitchFamily="34" charset="0"/>
              </a:rPr>
              <a:t>Action de</a:t>
            </a:r>
            <a:r>
              <a:rPr lang="fr-FR" sz="4000" b="1" dirty="0">
                <a:latin typeface="Trebuchet MS" panose="020B0603020202020204" pitchFamily="34" charset="0"/>
              </a:rPr>
              <a:t>« Lutte contre la désertification vétérinaire en Occitanie »  </a:t>
            </a:r>
          </a:p>
        </p:txBody>
      </p:sp>
    </p:spTree>
    <p:extLst>
      <p:ext uri="{BB962C8B-B14F-4D97-AF65-F5344CB8AC3E}">
        <p14:creationId xmlns:p14="http://schemas.microsoft.com/office/powerpoint/2010/main" val="916294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B027E1-52D3-4155-8AE0-18847319F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altLang="fr-FR" b="1" dirty="0">
                <a:solidFill>
                  <a:schemeClr val="tx1"/>
                </a:solidFill>
                <a:latin typeface="Trebuchet MS" panose="020B0603020202020204" pitchFamily="34" charset="0"/>
              </a:rPr>
              <a:t>Déroulement 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6EF223-3836-48A8-AB84-5D102582F8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1300" y="2269340"/>
            <a:ext cx="8281399" cy="3565316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>
                <a:solidFill>
                  <a:schemeClr val="accent5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Et ensuite ?</a:t>
            </a:r>
          </a:p>
          <a:p>
            <a:pPr marL="0" indent="0" algn="ctr">
              <a:buNone/>
            </a:pPr>
            <a:endParaRPr lang="fr-FR" dirty="0">
              <a:solidFill>
                <a:schemeClr val="accent5"/>
              </a:solidFill>
              <a:latin typeface="Trebuchet MS" panose="020B0603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r-FR" sz="2400" b="1" dirty="0"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5 - Ouverture d’une veille de mise à jour</a:t>
            </a:r>
          </a:p>
          <a:p>
            <a:pPr marL="0" indent="0">
              <a:buNone/>
            </a:pPr>
            <a:endParaRPr lang="fr-FR" sz="2400" dirty="0">
              <a:latin typeface="Trebuchet MS" panose="020B0603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r-FR" sz="2400" b="1" dirty="0"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6- Etude d’une suite au projet selon les besoins mis en lumière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4019704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>
            <a:extLst>
              <a:ext uri="{FF2B5EF4-FFF2-40B4-BE49-F238E27FC236}">
                <a16:creationId xmlns:a16="http://schemas.microsoft.com/office/drawing/2014/main" id="{93B50E53-F585-4B1F-9DD8-F545EB1E9A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0176" y="365125"/>
            <a:ext cx="5236304" cy="7191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fr-FR" altLang="fr-FR" sz="3000" b="1" dirty="0">
                <a:solidFill>
                  <a:schemeClr val="tx1"/>
                </a:solidFill>
                <a:latin typeface="Trebuchet MS" panose="020B0603020202020204" pitchFamily="34" charset="0"/>
              </a:rPr>
              <a:t>Copil et Groupe de travail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BF51C5-8078-4251-A05B-2A1819F75F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7425" y="1549400"/>
            <a:ext cx="8627204" cy="4943475"/>
          </a:xfrm>
        </p:spPr>
        <p:txBody>
          <a:bodyPr/>
          <a:lstStyle/>
          <a:p>
            <a:pPr marL="84137" indent="0">
              <a:lnSpc>
                <a:spcPct val="100000"/>
              </a:lnSpc>
              <a:buNone/>
              <a:defRPr/>
            </a:pPr>
            <a:r>
              <a:rPr lang="fr-FR" sz="2400" b="1" dirty="0">
                <a:solidFill>
                  <a:srgbClr val="201F1E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 copil :</a:t>
            </a:r>
          </a:p>
          <a:p>
            <a:pPr marL="427037" indent="-342900">
              <a:lnSpc>
                <a:spcPct val="100000"/>
              </a:lnSpc>
              <a:buFont typeface="Wingdings" panose="05000000000000000000" pitchFamily="2" charset="2"/>
              <a:buChar char="Ø"/>
              <a:defRPr/>
            </a:pPr>
            <a:r>
              <a:rPr lang="fr-FR" sz="2400" dirty="0">
                <a:solidFill>
                  <a:srgbClr val="201F1E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</a:t>
            </a:r>
            <a:r>
              <a:rPr lang="fr-FR" sz="2400" dirty="0">
                <a:solidFill>
                  <a:srgbClr val="201F1E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tat des lieux d’avancement à chaque tiers </a:t>
            </a:r>
          </a:p>
          <a:p>
            <a:pPr marL="427037" indent="-342900">
              <a:lnSpc>
                <a:spcPct val="100000"/>
              </a:lnSpc>
              <a:buFont typeface="Wingdings" panose="05000000000000000000" pitchFamily="2" charset="2"/>
              <a:buChar char="Ø"/>
              <a:defRPr/>
            </a:pPr>
            <a:r>
              <a:rPr lang="fr-FR" sz="2400" dirty="0">
                <a:solidFill>
                  <a:srgbClr val="201F1E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Valider le bilan</a:t>
            </a:r>
          </a:p>
          <a:p>
            <a:pPr marL="427037" indent="-342900">
              <a:lnSpc>
                <a:spcPct val="100000"/>
              </a:lnSpc>
              <a:buFont typeface="Wingdings" panose="05000000000000000000" pitchFamily="2" charset="2"/>
              <a:buChar char="Ø"/>
              <a:defRPr/>
            </a:pPr>
            <a:r>
              <a:rPr lang="fr-FR" sz="2400" dirty="0">
                <a:solidFill>
                  <a:srgbClr val="201F1E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Proposer des pistes de suite</a:t>
            </a:r>
          </a:p>
          <a:p>
            <a:pPr marL="84137" indent="0">
              <a:lnSpc>
                <a:spcPct val="100000"/>
              </a:lnSpc>
              <a:buNone/>
              <a:defRPr/>
            </a:pPr>
            <a:endParaRPr lang="fr-FR" sz="2400" dirty="0">
              <a:solidFill>
                <a:srgbClr val="201F1E"/>
              </a:solidFill>
              <a:latin typeface="Trebuchet MS" panose="020B0603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84137" indent="0">
              <a:lnSpc>
                <a:spcPct val="100000"/>
              </a:lnSpc>
              <a:buNone/>
              <a:defRPr/>
            </a:pPr>
            <a:r>
              <a:rPr lang="fr-FR" sz="2400" b="1" dirty="0">
                <a:solidFill>
                  <a:srgbClr val="201F1E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Partenaires : </a:t>
            </a:r>
            <a:r>
              <a:rPr lang="fr-FR" sz="2400" dirty="0">
                <a:solidFill>
                  <a:srgbClr val="201F1E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DRAAF- DDETSPP- Région - CROV – ENVT- SNVEL - FRGDS- GDS- Chambre régionale d’agriculture – Laboratoire – </a:t>
            </a:r>
          </a:p>
          <a:p>
            <a:pPr marL="84137" indent="0">
              <a:lnSpc>
                <a:spcPct val="100000"/>
              </a:lnSpc>
              <a:buNone/>
              <a:defRPr/>
            </a:pPr>
            <a:r>
              <a:rPr lang="fr-FR" sz="2400" dirty="0">
                <a:solidFill>
                  <a:srgbClr val="201F1E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fr-FR" sz="2400" dirty="0">
                <a:solidFill>
                  <a:srgbClr val="201F1E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</a:t>
            </a:r>
            <a:r>
              <a:rPr lang="fr-FR" sz="2400" dirty="0">
                <a:solidFill>
                  <a:srgbClr val="201F1E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</a:t>
            </a:r>
            <a:r>
              <a:rPr lang="fr-FR" sz="2400" dirty="0">
                <a:solidFill>
                  <a:srgbClr val="201F1E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84137" indent="0">
              <a:lnSpc>
                <a:spcPct val="100000"/>
              </a:lnSpc>
              <a:buNone/>
              <a:defRPr/>
            </a:pPr>
            <a:r>
              <a:rPr lang="fr-FR" sz="2400" dirty="0">
                <a:solidFill>
                  <a:srgbClr val="201F1E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Prochain copil : 30/09 à 14H00 en </a:t>
            </a:r>
            <a:r>
              <a:rPr lang="fr-FR" sz="2400" dirty="0" err="1">
                <a:solidFill>
                  <a:srgbClr val="201F1E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visio</a:t>
            </a:r>
            <a:endParaRPr lang="fr-FR" sz="2400" dirty="0">
              <a:solidFill>
                <a:srgbClr val="201F1E"/>
              </a:solidFill>
              <a:latin typeface="Trebuchet MS" panose="020B0603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69887" indent="-285750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endParaRPr lang="fr-FR" b="1" dirty="0">
              <a:solidFill>
                <a:srgbClr val="92D050"/>
              </a:solidFill>
              <a:latin typeface="Trebuchet MS" panose="020B0603020202020204" pitchFamily="34" charset="0"/>
            </a:endParaRPr>
          </a:p>
          <a:p>
            <a:pPr marL="369887" indent="-285750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endParaRPr lang="fr-FR" sz="2400" dirty="0">
              <a:latin typeface="Trebuchet MS" panose="020B0603020202020204" pitchFamily="34" charset="0"/>
            </a:endParaRPr>
          </a:p>
          <a:p>
            <a:pPr marL="369887" indent="-285750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endParaRPr lang="fr-FR" sz="1800" dirty="0">
              <a:latin typeface="Trebuchet MS" panose="020B0603020202020204" pitchFamily="34" charset="0"/>
            </a:endParaRPr>
          </a:p>
          <a:p>
            <a:pPr marL="369887" indent="-285750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endParaRPr lang="fr-FR" sz="1800" dirty="0">
              <a:latin typeface="Trebuchet MS" panose="020B0603020202020204" pitchFamily="34" charset="0"/>
            </a:endParaRPr>
          </a:p>
          <a:p>
            <a:pPr marL="369887" indent="-285750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endParaRPr lang="fr-FR" sz="1800" dirty="0">
              <a:latin typeface="Trebuchet MS" panose="020B0603020202020204" pitchFamily="34" charset="0"/>
            </a:endParaRPr>
          </a:p>
          <a:p>
            <a:pPr marL="369887" indent="-285750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endParaRPr lang="fr-FR" sz="1800" dirty="0">
              <a:latin typeface="Trebuchet MS" panose="020B0603020202020204" pitchFamily="34" charset="0"/>
            </a:endParaRPr>
          </a:p>
        </p:txBody>
      </p:sp>
      <p:sp>
        <p:nvSpPr>
          <p:cNvPr id="11268" name="Espace réservé de la date 3">
            <a:extLst>
              <a:ext uri="{FF2B5EF4-FFF2-40B4-BE49-F238E27FC236}">
                <a16:creationId xmlns:a16="http://schemas.microsoft.com/office/drawing/2014/main" id="{805C2F71-A6FC-494A-9458-E0FCD6B0F92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>
                <a:solidFill>
                  <a:schemeClr val="bg1"/>
                </a:solidFill>
              </a:rPr>
              <a:t>18/10/2018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7568E0D-422C-4085-96DA-9662C102B8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6480" y="149659"/>
            <a:ext cx="1740968" cy="575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93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Espace réservé de la date 3">
            <a:extLst>
              <a:ext uri="{FF2B5EF4-FFF2-40B4-BE49-F238E27FC236}">
                <a16:creationId xmlns:a16="http://schemas.microsoft.com/office/drawing/2014/main" id="{805C2F71-A6FC-494A-9458-E0FCD6B0F92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>
                <a:solidFill>
                  <a:schemeClr val="bg1"/>
                </a:solidFill>
              </a:rPr>
              <a:t>18/10/2018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7568E0D-422C-4085-96DA-9662C102B8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6480" y="149659"/>
            <a:ext cx="1740968" cy="575035"/>
          </a:xfrm>
          <a:prstGeom prst="rect">
            <a:avLst/>
          </a:prstGeom>
        </p:spPr>
      </p:pic>
      <p:graphicFrame>
        <p:nvGraphicFramePr>
          <p:cNvPr id="5" name="Diagramme 4">
            <a:extLst>
              <a:ext uri="{FF2B5EF4-FFF2-40B4-BE49-F238E27FC236}">
                <a16:creationId xmlns:a16="http://schemas.microsoft.com/office/drawing/2014/main" id="{EF86EBD9-A968-474A-966D-F066A1DF53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7053560"/>
              </p:ext>
            </p:extLst>
          </p:nvPr>
        </p:nvGraphicFramePr>
        <p:xfrm>
          <a:off x="2200920" y="1848464"/>
          <a:ext cx="6331119" cy="2833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7" name="Groupe 6">
            <a:extLst>
              <a:ext uri="{FF2B5EF4-FFF2-40B4-BE49-F238E27FC236}">
                <a16:creationId xmlns:a16="http://schemas.microsoft.com/office/drawing/2014/main" id="{85C3A083-691A-45C3-97B9-6B61ECBB13F1}"/>
              </a:ext>
            </a:extLst>
          </p:cNvPr>
          <p:cNvGrpSpPr/>
          <p:nvPr/>
        </p:nvGrpSpPr>
        <p:grpSpPr>
          <a:xfrm>
            <a:off x="969401" y="3511967"/>
            <a:ext cx="1460945" cy="1220310"/>
            <a:chOff x="1133155" y="1850996"/>
            <a:chExt cx="1252621" cy="1094949"/>
          </a:xfrm>
        </p:grpSpPr>
        <p:sp>
          <p:nvSpPr>
            <p:cNvPr id="9" name="Flèche : droite 8">
              <a:extLst>
                <a:ext uri="{FF2B5EF4-FFF2-40B4-BE49-F238E27FC236}">
                  <a16:creationId xmlns:a16="http://schemas.microsoft.com/office/drawing/2014/main" id="{63098F7E-6281-4BE4-90B6-C44E27DD0698}"/>
                </a:ext>
              </a:extLst>
            </p:cNvPr>
            <p:cNvSpPr/>
            <p:nvPr/>
          </p:nvSpPr>
          <p:spPr>
            <a:xfrm>
              <a:off x="1133155" y="1850996"/>
              <a:ext cx="1252621" cy="1094949"/>
            </a:xfrm>
            <a:prstGeom prst="rightArrow">
              <a:avLst>
                <a:gd name="adj1" fmla="val 70000"/>
                <a:gd name="adj2" fmla="val 50000"/>
              </a:avLst>
            </a:prstGeom>
            <a:solidFill>
              <a:srgbClr val="80CAFF"/>
            </a:solidFill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Flèche : droite 4">
              <a:extLst>
                <a:ext uri="{FF2B5EF4-FFF2-40B4-BE49-F238E27FC236}">
                  <a16:creationId xmlns:a16="http://schemas.microsoft.com/office/drawing/2014/main" id="{7ED54F7A-1437-4FCF-8E6A-F7A6858051D3}"/>
                </a:ext>
              </a:extLst>
            </p:cNvPr>
            <p:cNvSpPr txBox="1"/>
            <p:nvPr/>
          </p:nvSpPr>
          <p:spPr>
            <a:xfrm>
              <a:off x="1360516" y="1969653"/>
              <a:ext cx="610653" cy="7664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5560" tIns="8890" rIns="17780" bIns="8890" numCol="1" spcCol="1270" anchor="ctr" anchorCtr="0">
              <a:noAutofit/>
            </a:bodyPr>
            <a:lstStyle/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400" b="1" kern="1200" dirty="0"/>
                <a:t>1</a:t>
              </a:r>
              <a:r>
                <a:rPr lang="fr-FR" sz="1400" b="1" kern="1200" baseline="30000" dirty="0"/>
                <a:t>er</a:t>
              </a:r>
              <a:r>
                <a:rPr lang="fr-FR" sz="1400" b="1" kern="1200" dirty="0"/>
                <a:t> COPIL Juin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3858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>
            <a:extLst>
              <a:ext uri="{FF2B5EF4-FFF2-40B4-BE49-F238E27FC236}">
                <a16:creationId xmlns:a16="http://schemas.microsoft.com/office/drawing/2014/main" id="{93B50E53-F585-4B1F-9DD8-F545EB1E9A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0176" y="365125"/>
            <a:ext cx="5236304" cy="7191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fr-FR" altLang="fr-FR" b="1" dirty="0">
                <a:solidFill>
                  <a:schemeClr val="tx1"/>
                </a:solidFill>
                <a:latin typeface="Trebuchet MS" panose="020B0603020202020204" pitchFamily="34" charset="0"/>
              </a:rPr>
              <a:t>Evaluation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BF51C5-8078-4251-A05B-2A1819F75F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7425" y="1549400"/>
            <a:ext cx="8627204" cy="4943475"/>
          </a:xfrm>
        </p:spPr>
        <p:txBody>
          <a:bodyPr/>
          <a:lstStyle/>
          <a:p>
            <a:pPr marL="84137" indent="0">
              <a:lnSpc>
                <a:spcPct val="100000"/>
              </a:lnSpc>
              <a:buNone/>
              <a:defRPr/>
            </a:pPr>
            <a:endParaRPr lang="fr-FR" sz="2400" dirty="0">
              <a:solidFill>
                <a:srgbClr val="201F1E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27037" indent="-342900">
              <a:lnSpc>
                <a:spcPct val="100000"/>
              </a:lnSpc>
              <a:buFont typeface="Wingdings" panose="05000000000000000000" pitchFamily="2" charset="2"/>
              <a:buChar char="Ø"/>
              <a:defRPr/>
            </a:pPr>
            <a:r>
              <a:rPr lang="fr-FR" sz="2400" b="1" dirty="0">
                <a:solidFill>
                  <a:srgbClr val="201F1E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Quantitatif :</a:t>
            </a:r>
          </a:p>
          <a:p>
            <a:pPr marL="84137" indent="0">
              <a:lnSpc>
                <a:spcPct val="100000"/>
              </a:lnSpc>
              <a:buNone/>
              <a:defRPr/>
            </a:pPr>
            <a:r>
              <a:rPr lang="fr-FR" sz="2400" dirty="0">
                <a:solidFill>
                  <a:srgbClr val="201F1E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 nombre d’entretiens, le nombre de fiche créées et diffusées </a:t>
            </a:r>
          </a:p>
          <a:p>
            <a:pPr marL="84137" indent="0">
              <a:lnSpc>
                <a:spcPct val="100000"/>
              </a:lnSpc>
              <a:buNone/>
              <a:defRPr/>
            </a:pPr>
            <a:endParaRPr lang="fr-FR" sz="2400" dirty="0">
              <a:solidFill>
                <a:srgbClr val="201F1E"/>
              </a:solidFill>
              <a:latin typeface="Trebuchet MS" panose="020B0603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27037" indent="-342900">
              <a:lnSpc>
                <a:spcPct val="100000"/>
              </a:lnSpc>
              <a:buFont typeface="Wingdings" panose="05000000000000000000" pitchFamily="2" charset="2"/>
              <a:buChar char="Ø"/>
              <a:defRPr/>
            </a:pPr>
            <a:r>
              <a:rPr lang="fr-FR" sz="2400" b="1" dirty="0">
                <a:solidFill>
                  <a:srgbClr val="201F1E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Qualitatif :</a:t>
            </a:r>
          </a:p>
          <a:p>
            <a:pPr marL="84137" indent="0">
              <a:lnSpc>
                <a:spcPct val="100000"/>
              </a:lnSpc>
              <a:buNone/>
              <a:defRPr/>
            </a:pPr>
            <a:r>
              <a:rPr lang="fr-FR" sz="2400" dirty="0">
                <a:solidFill>
                  <a:srgbClr val="201F1E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réalisation de l’audit, le travail de partenariat, la création de fiches utiles à la lutte contre la désertification, l’évaluation des fiches par un questionnaire </a:t>
            </a:r>
          </a:p>
          <a:p>
            <a:pPr marL="369887" indent="-285750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endParaRPr lang="fr-FR" b="1" dirty="0">
              <a:solidFill>
                <a:srgbClr val="92D050"/>
              </a:solidFill>
              <a:latin typeface="Trebuchet MS" panose="020B0603020202020204" pitchFamily="34" charset="0"/>
            </a:endParaRPr>
          </a:p>
          <a:p>
            <a:pPr marL="369887" indent="-285750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endParaRPr lang="fr-FR" sz="2400" dirty="0">
              <a:latin typeface="Trebuchet MS" panose="020B0603020202020204" pitchFamily="34" charset="0"/>
            </a:endParaRPr>
          </a:p>
          <a:p>
            <a:pPr marL="369887" indent="-285750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endParaRPr lang="fr-FR" sz="1800" dirty="0">
              <a:latin typeface="Trebuchet MS" panose="020B0603020202020204" pitchFamily="34" charset="0"/>
            </a:endParaRPr>
          </a:p>
          <a:p>
            <a:pPr marL="369887" indent="-285750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endParaRPr lang="fr-FR" sz="1800" dirty="0">
              <a:latin typeface="Trebuchet MS" panose="020B0603020202020204" pitchFamily="34" charset="0"/>
            </a:endParaRPr>
          </a:p>
          <a:p>
            <a:pPr marL="369887" indent="-285750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endParaRPr lang="fr-FR" sz="1800" dirty="0">
              <a:latin typeface="Trebuchet MS" panose="020B0603020202020204" pitchFamily="34" charset="0"/>
            </a:endParaRPr>
          </a:p>
          <a:p>
            <a:pPr marL="369887" indent="-285750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endParaRPr lang="fr-FR" sz="1800" dirty="0">
              <a:latin typeface="Trebuchet MS" panose="020B0603020202020204" pitchFamily="34" charset="0"/>
            </a:endParaRPr>
          </a:p>
        </p:txBody>
      </p:sp>
      <p:sp>
        <p:nvSpPr>
          <p:cNvPr id="11268" name="Espace réservé de la date 3">
            <a:extLst>
              <a:ext uri="{FF2B5EF4-FFF2-40B4-BE49-F238E27FC236}">
                <a16:creationId xmlns:a16="http://schemas.microsoft.com/office/drawing/2014/main" id="{805C2F71-A6FC-494A-9458-E0FCD6B0F92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>
                <a:solidFill>
                  <a:schemeClr val="bg1"/>
                </a:solidFill>
              </a:rPr>
              <a:t>18/10/2018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7568E0D-422C-4085-96DA-9662C102B8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6480" y="149659"/>
            <a:ext cx="1740968" cy="575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9074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BF51C5-8078-4251-A05B-2A1819F75F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7425" y="1549400"/>
            <a:ext cx="8627204" cy="4943475"/>
          </a:xfrm>
        </p:spPr>
        <p:txBody>
          <a:bodyPr/>
          <a:lstStyle/>
          <a:p>
            <a:pPr marL="84137" indent="0">
              <a:lnSpc>
                <a:spcPct val="100000"/>
              </a:lnSpc>
              <a:buNone/>
              <a:defRPr/>
            </a:pPr>
            <a:endParaRPr lang="fr-FR" sz="2400" dirty="0">
              <a:solidFill>
                <a:srgbClr val="201F1E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84137" indent="0">
              <a:lnSpc>
                <a:spcPct val="100000"/>
              </a:lnSpc>
              <a:buNone/>
              <a:defRPr/>
            </a:pPr>
            <a:endParaRPr lang="fr-FR" sz="2400" dirty="0">
              <a:solidFill>
                <a:srgbClr val="201F1E"/>
              </a:solidFill>
              <a:latin typeface="Trebuchet MS" panose="020B0603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69887" indent="-285750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endParaRPr lang="fr-FR" b="1" dirty="0">
              <a:solidFill>
                <a:srgbClr val="92D050"/>
              </a:solidFill>
              <a:latin typeface="Trebuchet MS" panose="020B0603020202020204" pitchFamily="34" charset="0"/>
            </a:endParaRPr>
          </a:p>
          <a:p>
            <a:pPr marL="84137" indent="0" algn="ctr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fr-FR" sz="4400" dirty="0">
                <a:latin typeface="Trebuchet MS" panose="020B0603020202020204" pitchFamily="34" charset="0"/>
              </a:rPr>
              <a:t>Des dernières questions ? </a:t>
            </a:r>
          </a:p>
          <a:p>
            <a:pPr marL="369887" indent="-285750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endParaRPr lang="fr-FR" sz="1800" dirty="0">
              <a:latin typeface="Trebuchet MS" panose="020B0603020202020204" pitchFamily="34" charset="0"/>
            </a:endParaRPr>
          </a:p>
          <a:p>
            <a:pPr marL="369887" indent="-285750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endParaRPr lang="fr-FR" sz="1800" dirty="0">
              <a:latin typeface="Trebuchet MS" panose="020B0603020202020204" pitchFamily="34" charset="0"/>
            </a:endParaRPr>
          </a:p>
          <a:p>
            <a:pPr marL="369887" indent="-285750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endParaRPr lang="fr-FR" sz="1800" dirty="0">
              <a:latin typeface="Trebuchet MS" panose="020B0603020202020204" pitchFamily="34" charset="0"/>
            </a:endParaRPr>
          </a:p>
          <a:p>
            <a:pPr marL="369887" indent="-285750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endParaRPr lang="fr-FR" sz="1800" dirty="0">
              <a:latin typeface="Trebuchet MS" panose="020B0603020202020204" pitchFamily="34" charset="0"/>
            </a:endParaRPr>
          </a:p>
        </p:txBody>
      </p:sp>
      <p:sp>
        <p:nvSpPr>
          <p:cNvPr id="11268" name="Espace réservé de la date 3">
            <a:extLst>
              <a:ext uri="{FF2B5EF4-FFF2-40B4-BE49-F238E27FC236}">
                <a16:creationId xmlns:a16="http://schemas.microsoft.com/office/drawing/2014/main" id="{805C2F71-A6FC-494A-9458-E0FCD6B0F92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>
                <a:solidFill>
                  <a:schemeClr val="bg1"/>
                </a:solidFill>
              </a:rPr>
              <a:t>18/10/2018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7568E0D-422C-4085-96DA-9662C102B8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6480" y="149659"/>
            <a:ext cx="1740968" cy="575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373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>
            <a:extLst>
              <a:ext uri="{FF2B5EF4-FFF2-40B4-BE49-F238E27FC236}">
                <a16:creationId xmlns:a16="http://schemas.microsoft.com/office/drawing/2014/main" id="{93B50E53-F585-4B1F-9DD8-F545EB1E9A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0176" y="365125"/>
            <a:ext cx="5236304" cy="7191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fr-FR" altLang="fr-FR" b="1" dirty="0">
                <a:solidFill>
                  <a:schemeClr val="tx1"/>
                </a:solidFill>
                <a:latin typeface="Trebuchet MS" panose="020B0603020202020204" pitchFamily="34" charset="0"/>
              </a:rPr>
              <a:t>La problématique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BF51C5-8078-4251-A05B-2A1819F75F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6796" y="1696182"/>
            <a:ext cx="8627204" cy="4943475"/>
          </a:xfrm>
        </p:spPr>
        <p:txBody>
          <a:bodyPr/>
          <a:lstStyle/>
          <a:p>
            <a:pPr marL="84137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fr-FR" sz="1800" dirty="0">
                <a:latin typeface="Trebuchet MS" panose="020B0603020202020204" pitchFamily="34" charset="0"/>
              </a:rPr>
              <a:t>Un problème national : une baisse du nombre de vétérinaires en activité rurale</a:t>
            </a:r>
          </a:p>
          <a:p>
            <a:pPr marL="84137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fr-FR" sz="1800" dirty="0">
              <a:latin typeface="Trebuchet MS" panose="020B0603020202020204" pitchFamily="34" charset="0"/>
            </a:endParaRPr>
          </a:p>
          <a:p>
            <a:pPr marL="84137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fr-FR" sz="1800" dirty="0">
                <a:latin typeface="Trebuchet MS" panose="020B0603020202020204" pitchFamily="34" charset="0"/>
              </a:rPr>
              <a:t>                          </a:t>
            </a:r>
          </a:p>
          <a:p>
            <a:pPr marL="84137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fr-FR" sz="1800" dirty="0">
                <a:latin typeface="Trebuchet MS" panose="020B0603020202020204" pitchFamily="34" charset="0"/>
              </a:rPr>
              <a:t>  </a:t>
            </a:r>
          </a:p>
          <a:p>
            <a:pPr marL="84137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fr-FR" sz="1800" dirty="0">
              <a:latin typeface="Trebuchet MS" panose="020B0603020202020204" pitchFamily="34" charset="0"/>
            </a:endParaRPr>
          </a:p>
          <a:p>
            <a:pPr marL="84137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fr-FR" sz="1800" dirty="0">
                <a:latin typeface="Trebuchet MS" panose="020B0603020202020204" pitchFamily="34" charset="0"/>
              </a:rPr>
              <a:t> </a:t>
            </a:r>
          </a:p>
          <a:p>
            <a:pPr marL="84137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fr-FR" sz="1800" dirty="0">
              <a:latin typeface="Trebuchet MS" panose="020B0603020202020204" pitchFamily="34" charset="0"/>
            </a:endParaRPr>
          </a:p>
          <a:p>
            <a:pPr marL="84137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fr-FR" sz="1800" dirty="0">
              <a:latin typeface="Trebuchet MS" panose="020B0603020202020204" pitchFamily="34" charset="0"/>
            </a:endParaRPr>
          </a:p>
          <a:p>
            <a:pPr marL="84137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fr-FR" sz="1800" dirty="0">
              <a:latin typeface="Trebuchet MS" panose="020B0603020202020204" pitchFamily="34" charset="0"/>
            </a:endParaRPr>
          </a:p>
          <a:p>
            <a:pPr marL="84137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fr-FR" sz="1800" dirty="0">
                <a:latin typeface="Trebuchet MS" panose="020B0603020202020204" pitchFamily="34" charset="0"/>
              </a:rPr>
              <a:t>           </a:t>
            </a:r>
          </a:p>
          <a:p>
            <a:pPr marL="84137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fr-FR" sz="1800" dirty="0">
                <a:latin typeface="Trebuchet MS" panose="020B0603020202020204" pitchFamily="34" charset="0"/>
              </a:rPr>
              <a:t>                                                                           </a:t>
            </a:r>
          </a:p>
          <a:p>
            <a:pPr marL="84137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fr-FR" sz="2600" dirty="0">
                <a:solidFill>
                  <a:schemeClr val="accent2"/>
                </a:solidFill>
              </a:rPr>
              <a:t> </a:t>
            </a:r>
          </a:p>
          <a:p>
            <a:pPr marL="84137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fr-FR" sz="1800" dirty="0">
                <a:latin typeface="Trebuchet MS" panose="020B0603020202020204" pitchFamily="34" charset="0"/>
              </a:rPr>
              <a:t>                            </a:t>
            </a:r>
            <a:endParaRPr lang="fr-FR" dirty="0"/>
          </a:p>
        </p:txBody>
      </p:sp>
      <p:sp>
        <p:nvSpPr>
          <p:cNvPr id="11268" name="Espace réservé de la date 3">
            <a:extLst>
              <a:ext uri="{FF2B5EF4-FFF2-40B4-BE49-F238E27FC236}">
                <a16:creationId xmlns:a16="http://schemas.microsoft.com/office/drawing/2014/main" id="{805C2F71-A6FC-494A-9458-E0FCD6B0F92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>
                <a:solidFill>
                  <a:schemeClr val="bg1"/>
                </a:solidFill>
              </a:rPr>
              <a:t>18/10/2018</a:t>
            </a:r>
          </a:p>
        </p:txBody>
      </p:sp>
      <p:pic>
        <p:nvPicPr>
          <p:cNvPr id="4" name="Graphique 3" descr="Point d’interrogation">
            <a:extLst>
              <a:ext uri="{FF2B5EF4-FFF2-40B4-BE49-F238E27FC236}">
                <a16:creationId xmlns:a16="http://schemas.microsoft.com/office/drawing/2014/main" id="{E2EB3342-5293-45DC-944C-DA4D0B529C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7320" y="2011256"/>
            <a:ext cx="914400" cy="914400"/>
          </a:xfrm>
          <a:prstGeom prst="rect">
            <a:avLst/>
          </a:prstGeom>
        </p:spPr>
      </p:pic>
      <p:sp>
        <p:nvSpPr>
          <p:cNvPr id="5" name="Flèche : quatre pointes 4">
            <a:extLst>
              <a:ext uri="{FF2B5EF4-FFF2-40B4-BE49-F238E27FC236}">
                <a16:creationId xmlns:a16="http://schemas.microsoft.com/office/drawing/2014/main" id="{92A17F2C-D6A9-41EA-B0C6-42C511EFCDFF}"/>
              </a:ext>
            </a:extLst>
          </p:cNvPr>
          <p:cNvSpPr/>
          <p:nvPr/>
        </p:nvSpPr>
        <p:spPr>
          <a:xfrm>
            <a:off x="3878742" y="3729108"/>
            <a:ext cx="1784059" cy="1432710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965EB369-E966-4B0D-A794-20651F4C7004}"/>
              </a:ext>
            </a:extLst>
          </p:cNvPr>
          <p:cNvSpPr/>
          <p:nvPr/>
        </p:nvSpPr>
        <p:spPr>
          <a:xfrm>
            <a:off x="2300728" y="5226341"/>
            <a:ext cx="5393635" cy="14809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4137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fr-FR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84137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fr-FR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84137" indent="0" algn="ctr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fr-FR" dirty="0">
                <a:solidFill>
                  <a:schemeClr val="tx1"/>
                </a:solidFill>
                <a:latin typeface="Trebuchet MS" panose="020B0603020202020204" pitchFamily="34" charset="0"/>
              </a:rPr>
              <a:t>  Rapport avec les partenaires et représentations </a:t>
            </a:r>
          </a:p>
          <a:p>
            <a:pPr marL="84137" indent="0" algn="ctr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fr-FR" dirty="0">
                <a:solidFill>
                  <a:schemeClr val="tx1"/>
                </a:solidFill>
                <a:latin typeface="Trebuchet MS" panose="020B0603020202020204" pitchFamily="34" charset="0"/>
              </a:rPr>
              <a:t>                          </a:t>
            </a:r>
          </a:p>
          <a:p>
            <a:pPr algn="ctr"/>
            <a:endParaRPr lang="fr-FR" dirty="0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4E10C890-4B9E-4263-AA70-D411FB025AF8}"/>
              </a:ext>
            </a:extLst>
          </p:cNvPr>
          <p:cNvSpPr/>
          <p:nvPr/>
        </p:nvSpPr>
        <p:spPr>
          <a:xfrm>
            <a:off x="530046" y="3680155"/>
            <a:ext cx="3207067" cy="12906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Trebuchet MS" panose="020B0603020202020204" pitchFamily="34" charset="0"/>
            </a:endParaRPr>
          </a:p>
          <a:p>
            <a:pPr algn="ctr"/>
            <a:r>
              <a:rPr lang="fr-FR" dirty="0">
                <a:solidFill>
                  <a:schemeClr val="tx1"/>
                </a:solidFill>
                <a:latin typeface="Trebuchet MS" panose="020B0603020202020204" pitchFamily="34" charset="0"/>
              </a:rPr>
              <a:t>Recrutement des jeunes </a:t>
            </a:r>
          </a:p>
          <a:p>
            <a:pPr algn="ctr"/>
            <a:endParaRPr lang="fr-FR" dirty="0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D036B9F0-7EF5-44E8-9CB6-13427A48576F}"/>
              </a:ext>
            </a:extLst>
          </p:cNvPr>
          <p:cNvSpPr/>
          <p:nvPr/>
        </p:nvSpPr>
        <p:spPr>
          <a:xfrm>
            <a:off x="5767978" y="3627211"/>
            <a:ext cx="3207067" cy="12906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  <a:latin typeface="Trebuchet MS" panose="020B0603020202020204" pitchFamily="34" charset="0"/>
              </a:rPr>
              <a:t>Rentabilité : déplacements, PCS, activité canine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BB24F43B-DB19-417F-BAAC-38075BE1C978}"/>
              </a:ext>
            </a:extLst>
          </p:cNvPr>
          <p:cNvSpPr/>
          <p:nvPr/>
        </p:nvSpPr>
        <p:spPr>
          <a:xfrm>
            <a:off x="2097126" y="2327771"/>
            <a:ext cx="5274385" cy="12847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4137" indent="0" algn="ctr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fr-FR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84137" indent="0" algn="ctr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fr-FR" dirty="0">
                <a:solidFill>
                  <a:schemeClr val="tx1"/>
                </a:solidFill>
                <a:latin typeface="Trebuchet MS" panose="020B0603020202020204" pitchFamily="34" charset="0"/>
              </a:rPr>
              <a:t>La permanence et continuité des soins:                           articulation temps de vie</a:t>
            </a:r>
            <a:endParaRPr lang="fr-FR" dirty="0">
              <a:solidFill>
                <a:schemeClr val="tx1"/>
              </a:solidFill>
            </a:endParaRPr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83222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>
            <a:extLst>
              <a:ext uri="{FF2B5EF4-FFF2-40B4-BE49-F238E27FC236}">
                <a16:creationId xmlns:a16="http://schemas.microsoft.com/office/drawing/2014/main" id="{93B50E53-F585-4B1F-9DD8-F545EB1E9A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6445" y="222545"/>
            <a:ext cx="7241335" cy="7191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altLang="fr-FR" sz="2800" b="1" dirty="0">
                <a:solidFill>
                  <a:schemeClr val="tx1"/>
                </a:solidFill>
                <a:latin typeface="Trebuchet MS" panose="020B0603020202020204" pitchFamily="34" charset="0"/>
              </a:rPr>
              <a:t>Atlas démographique de la profession vétérinaire 2021 - CNOV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BF51C5-8078-4251-A05B-2A1819F75F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9983" y="1477772"/>
            <a:ext cx="8627204" cy="4943475"/>
          </a:xfrm>
        </p:spPr>
        <p:txBody>
          <a:bodyPr/>
          <a:lstStyle/>
          <a:p>
            <a:pPr marL="84137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fr-FR" sz="1800" b="1" dirty="0">
                <a:latin typeface="Trebuchet MS" panose="020B0603020202020204" pitchFamily="34" charset="0"/>
              </a:rPr>
              <a:t>Quelques données :</a:t>
            </a:r>
          </a:p>
          <a:p>
            <a:pPr marL="84137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fr-FR" sz="1800" b="1" dirty="0">
              <a:latin typeface="Trebuchet MS" panose="020B0603020202020204" pitchFamily="34" charset="0"/>
            </a:endParaRPr>
          </a:p>
          <a:p>
            <a:pPr marL="369887" indent="-285750" algn="just" fontAlgn="auto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>
                <a:latin typeface="Trebuchet MS" panose="020B0603020202020204" pitchFamily="34" charset="0"/>
              </a:rPr>
              <a:t>Une augmentation entre 2019 et 2020 de primo inscrits : +3,74% </a:t>
            </a:r>
          </a:p>
          <a:p>
            <a:pPr marL="84137" indent="0" algn="just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fr-FR" sz="1800" dirty="0">
                <a:latin typeface="Trebuchet MS" panose="020B0603020202020204" pitchFamily="34" charset="0"/>
              </a:rPr>
              <a:t>                              Malgré tout…</a:t>
            </a:r>
          </a:p>
          <a:p>
            <a:pPr marL="84137" indent="0" algn="just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fr-FR" sz="1800" dirty="0">
              <a:latin typeface="Trebuchet MS" panose="020B0603020202020204" pitchFamily="34" charset="0"/>
            </a:endParaRPr>
          </a:p>
          <a:p>
            <a:pPr marL="369887" indent="-285750" algn="just" fontAlgn="auto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>
                <a:latin typeface="Trebuchet MS" panose="020B0603020202020204" pitchFamily="34" charset="0"/>
              </a:rPr>
              <a:t>Une diminution du nombre de vétérinaires qui déclarent une activité au profit des animaux de rente : -375 vétérinaires entre 2016 et 2020</a:t>
            </a:r>
          </a:p>
          <a:p>
            <a:pPr marL="84137" indent="0" algn="just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fr-FR" sz="1800" dirty="0">
              <a:latin typeface="Trebuchet MS" panose="020B0603020202020204" pitchFamily="34" charset="0"/>
            </a:endParaRPr>
          </a:p>
          <a:p>
            <a:pPr marL="369887" indent="-285750" algn="just" fontAlgn="auto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>
                <a:latin typeface="Trebuchet MS" panose="020B0603020202020204" pitchFamily="34" charset="0"/>
              </a:rPr>
              <a:t>Également entre 2016 et 2020 : </a:t>
            </a:r>
          </a:p>
          <a:p>
            <a:pPr marL="84137" indent="0" algn="just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fr-FR" sz="1800" dirty="0">
                <a:latin typeface="Trebuchet MS" panose="020B0603020202020204" pitchFamily="34" charset="0"/>
              </a:rPr>
              <a:t>Une augmentation des vétérinaires salarié-e-s : + 15,7%</a:t>
            </a:r>
          </a:p>
          <a:p>
            <a:pPr marL="84137" indent="0" algn="just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fr-FR" sz="1800" dirty="0">
                <a:latin typeface="Trebuchet MS" panose="020B0603020202020204" pitchFamily="34" charset="0"/>
              </a:rPr>
              <a:t>Une diminution des vétérinaires libéraux : - 3%                                                                                       </a:t>
            </a:r>
          </a:p>
          <a:p>
            <a:pPr marL="84137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fr-FR" sz="1800" dirty="0">
                <a:latin typeface="Trebuchet MS" panose="020B0603020202020204" pitchFamily="34" charset="0"/>
              </a:rPr>
              <a:t>                                                         </a:t>
            </a:r>
          </a:p>
          <a:p>
            <a:pPr marL="84137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fr-FR" sz="1800" dirty="0">
                <a:latin typeface="Trebuchet MS" panose="020B0603020202020204" pitchFamily="34" charset="0"/>
              </a:rPr>
              <a:t>                          </a:t>
            </a:r>
          </a:p>
          <a:p>
            <a:pPr marL="84137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fr-FR" sz="1800" dirty="0">
                <a:latin typeface="Trebuchet MS" panose="020B0603020202020204" pitchFamily="34" charset="0"/>
              </a:rPr>
              <a:t>  </a:t>
            </a:r>
          </a:p>
          <a:p>
            <a:pPr marL="84137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fr-FR" sz="1800" dirty="0">
              <a:latin typeface="Trebuchet MS" panose="020B0603020202020204" pitchFamily="34" charset="0"/>
            </a:endParaRPr>
          </a:p>
          <a:p>
            <a:pPr marL="84137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fr-FR" sz="1800" dirty="0">
                <a:latin typeface="Trebuchet MS" panose="020B0603020202020204" pitchFamily="34" charset="0"/>
              </a:rPr>
              <a:t> </a:t>
            </a:r>
          </a:p>
          <a:p>
            <a:pPr marL="84137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fr-FR" sz="1800" dirty="0">
              <a:latin typeface="Trebuchet MS" panose="020B0603020202020204" pitchFamily="34" charset="0"/>
            </a:endParaRPr>
          </a:p>
          <a:p>
            <a:pPr marL="84137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fr-FR" sz="1800" dirty="0">
              <a:latin typeface="Trebuchet MS" panose="020B0603020202020204" pitchFamily="34" charset="0"/>
            </a:endParaRPr>
          </a:p>
          <a:p>
            <a:pPr marL="84137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fr-FR" sz="1800" dirty="0">
              <a:latin typeface="Trebuchet MS" panose="020B0603020202020204" pitchFamily="34" charset="0"/>
            </a:endParaRPr>
          </a:p>
          <a:p>
            <a:pPr marL="84137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fr-FR" sz="1800" dirty="0">
                <a:latin typeface="Trebuchet MS" panose="020B0603020202020204" pitchFamily="34" charset="0"/>
              </a:rPr>
              <a:t>           </a:t>
            </a:r>
          </a:p>
          <a:p>
            <a:pPr marL="84137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fr-FR" sz="1800" dirty="0">
                <a:latin typeface="Trebuchet MS" panose="020B0603020202020204" pitchFamily="34" charset="0"/>
              </a:rPr>
              <a:t>                                                                           </a:t>
            </a:r>
          </a:p>
          <a:p>
            <a:pPr marL="84137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fr-FR" sz="2600" dirty="0">
                <a:solidFill>
                  <a:schemeClr val="accent2"/>
                </a:solidFill>
              </a:rPr>
              <a:t> </a:t>
            </a:r>
          </a:p>
          <a:p>
            <a:pPr marL="84137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fr-FR" sz="1800" dirty="0">
                <a:latin typeface="Trebuchet MS" panose="020B0603020202020204" pitchFamily="34" charset="0"/>
              </a:rPr>
              <a:t>                            </a:t>
            </a:r>
            <a:endParaRPr lang="fr-FR" dirty="0"/>
          </a:p>
        </p:txBody>
      </p:sp>
      <p:sp>
        <p:nvSpPr>
          <p:cNvPr id="11268" name="Espace réservé de la date 3">
            <a:extLst>
              <a:ext uri="{FF2B5EF4-FFF2-40B4-BE49-F238E27FC236}">
                <a16:creationId xmlns:a16="http://schemas.microsoft.com/office/drawing/2014/main" id="{805C2F71-A6FC-494A-9458-E0FCD6B0F92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>
                <a:solidFill>
                  <a:schemeClr val="bg1"/>
                </a:solidFill>
              </a:rPr>
              <a:t>18/10/2018</a:t>
            </a:r>
          </a:p>
        </p:txBody>
      </p:sp>
    </p:spTree>
    <p:extLst>
      <p:ext uri="{BB962C8B-B14F-4D97-AF65-F5344CB8AC3E}">
        <p14:creationId xmlns:p14="http://schemas.microsoft.com/office/powerpoint/2010/main" val="2752859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059022-BED3-4840-ACF2-0469BC7BC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altLang="fr-FR" b="1" dirty="0">
                <a:solidFill>
                  <a:schemeClr val="tx1"/>
                </a:solidFill>
                <a:latin typeface="Trebuchet MS" panose="020B0603020202020204" pitchFamily="34" charset="0"/>
              </a:rPr>
              <a:t>Loi DADUE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DAA1976-6F0A-4E87-B580-BE615EDBF3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9623" y="1559855"/>
            <a:ext cx="8281399" cy="4690809"/>
          </a:xfrm>
        </p:spPr>
        <p:txBody>
          <a:bodyPr/>
          <a:lstStyle/>
          <a:p>
            <a:pPr marL="84137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fr-FR" sz="1600" dirty="0">
                <a:latin typeface="Trebuchet MS" panose="020B0603020202020204" pitchFamily="34" charset="0"/>
              </a:rPr>
              <a:t>Décret d’application au 11/05/2021</a:t>
            </a:r>
          </a:p>
          <a:p>
            <a:pPr marL="84137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fr-FR" sz="1600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1600" dirty="0">
                <a:solidFill>
                  <a:srgbClr val="92D050"/>
                </a:solidFill>
                <a:latin typeface="Trebuchet MS" panose="020B0603020202020204" pitchFamily="34" charset="0"/>
              </a:rPr>
              <a:t> Vétérinaire sanitaire </a:t>
            </a:r>
            <a:r>
              <a:rPr lang="fr-FR" sz="1600" dirty="0">
                <a:latin typeface="Trebuchet MS" panose="020B0603020202020204" pitchFamily="34" charset="0"/>
              </a:rPr>
              <a:t>ayant une activité en élevage et  en exercice sur  zone de </a:t>
            </a:r>
            <a:r>
              <a:rPr lang="fr-FR" sz="1600" b="1" dirty="0">
                <a:latin typeface="Trebuchet MS" panose="020B0603020202020204" pitchFamily="34" charset="0"/>
              </a:rPr>
              <a:t>« désert vétérinaire </a:t>
            </a:r>
            <a:r>
              <a:rPr lang="fr-FR" sz="1600" dirty="0">
                <a:latin typeface="Trebuchet MS" panose="020B0603020202020204" pitchFamily="34" charset="0"/>
              </a:rPr>
              <a:t>» : aide de 60 000 €/an maximum : </a:t>
            </a:r>
          </a:p>
          <a:p>
            <a:r>
              <a:rPr lang="fr-FR" sz="1600" dirty="0">
                <a:latin typeface="Trebuchet MS" panose="020B0603020202020204" pitchFamily="34" charset="0"/>
              </a:rPr>
              <a:t>Prime à l’installation                                      </a:t>
            </a:r>
          </a:p>
          <a:p>
            <a:r>
              <a:rPr lang="fr-FR" sz="1600" dirty="0">
                <a:latin typeface="Trebuchet MS" panose="020B0603020202020204" pitchFamily="34" charset="0"/>
              </a:rPr>
              <a:t>Prime d’exercice                                                                        </a:t>
            </a:r>
          </a:p>
          <a:p>
            <a:r>
              <a:rPr lang="fr-FR" sz="1600" dirty="0">
                <a:latin typeface="Trebuchet MS" panose="020B0603020202020204" pitchFamily="34" charset="0"/>
              </a:rPr>
              <a:t>Prise en charge de frais d’investissement, de fonctionnement</a:t>
            </a:r>
          </a:p>
          <a:p>
            <a:r>
              <a:rPr lang="fr-FR" sz="1600" dirty="0">
                <a:latin typeface="Trebuchet MS" panose="020B0603020202020204" pitchFamily="34" charset="0"/>
              </a:rPr>
              <a:t>Mise à disposition d’un logement ou d’un local. </a:t>
            </a:r>
          </a:p>
          <a:p>
            <a:endParaRPr lang="fr-FR" sz="1400" dirty="0">
              <a:latin typeface="Trebuchet MS" panose="020B0603020202020204" pitchFamily="34" charset="0"/>
            </a:endParaRPr>
          </a:p>
          <a:p>
            <a:endParaRPr lang="fr-FR" sz="14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fr-FR" sz="1400" dirty="0">
                <a:latin typeface="Trebuchet MS" panose="020B0603020202020204" pitchFamily="34" charset="0"/>
              </a:rPr>
              <a:t>                                    </a:t>
            </a:r>
            <a:r>
              <a:rPr lang="fr-FR" sz="1600" dirty="0">
                <a:latin typeface="Trebuchet MS" panose="020B0603020202020204" pitchFamily="34" charset="0"/>
              </a:rPr>
              <a:t>Convention : Engagement à rester 3 ans et maintenir la PCS</a:t>
            </a:r>
          </a:p>
        </p:txBody>
      </p:sp>
      <p:sp>
        <p:nvSpPr>
          <p:cNvPr id="6" name="Flèche : courbe vers la droite 5">
            <a:extLst>
              <a:ext uri="{FF2B5EF4-FFF2-40B4-BE49-F238E27FC236}">
                <a16:creationId xmlns:a16="http://schemas.microsoft.com/office/drawing/2014/main" id="{29A91ECD-55E4-46F4-AA97-1354612F9D30}"/>
              </a:ext>
            </a:extLst>
          </p:cNvPr>
          <p:cNvSpPr/>
          <p:nvPr/>
        </p:nvSpPr>
        <p:spPr>
          <a:xfrm>
            <a:off x="1710812" y="4395019"/>
            <a:ext cx="698091" cy="82591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cxnSp>
        <p:nvCxnSpPr>
          <p:cNvPr id="10" name="Connecteur : en arc 9">
            <a:extLst>
              <a:ext uri="{FF2B5EF4-FFF2-40B4-BE49-F238E27FC236}">
                <a16:creationId xmlns:a16="http://schemas.microsoft.com/office/drawing/2014/main" id="{491A1D0C-80ED-4C32-A620-4ECE2FE4182B}"/>
              </a:ext>
            </a:extLst>
          </p:cNvPr>
          <p:cNvCxnSpPr>
            <a:cxnSpLocks/>
          </p:cNvCxnSpPr>
          <p:nvPr/>
        </p:nvCxnSpPr>
        <p:spPr>
          <a:xfrm>
            <a:off x="2920181" y="3126658"/>
            <a:ext cx="3942735" cy="471948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 11">
            <a:extLst>
              <a:ext uri="{FF2B5EF4-FFF2-40B4-BE49-F238E27FC236}">
                <a16:creationId xmlns:a16="http://schemas.microsoft.com/office/drawing/2014/main" id="{C0B7D9C5-24EF-4272-8674-95B520DC9D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916" y="3116825"/>
            <a:ext cx="1189703" cy="1189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09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DAA1976-6F0A-4E87-B580-BE615EDBF3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9623" y="1559855"/>
            <a:ext cx="8281399" cy="4690809"/>
          </a:xfrm>
        </p:spPr>
        <p:txBody>
          <a:bodyPr/>
          <a:lstStyle/>
          <a:p>
            <a:pPr marL="84137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fr-FR" sz="1600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1600" b="1" dirty="0">
                <a:solidFill>
                  <a:srgbClr val="92D050"/>
                </a:solidFill>
                <a:latin typeface="Trebuchet MS" panose="020B0603020202020204" pitchFamily="34" charset="0"/>
              </a:rPr>
              <a:t>Etudiants vétérinaires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1600" b="1" dirty="0">
              <a:solidFill>
                <a:srgbClr val="92D050"/>
              </a:solidFill>
              <a:latin typeface="Trebuchet MS" panose="020B0603020202020204" pitchFamily="34" charset="0"/>
            </a:endParaRPr>
          </a:p>
          <a:p>
            <a:pPr lvl="1"/>
            <a:r>
              <a:rPr lang="fr-FR" sz="1600" dirty="0">
                <a:latin typeface="Trebuchet MS" panose="020B0603020202020204" pitchFamily="34" charset="0"/>
              </a:rPr>
              <a:t>Indemnités de déplacement ou de logement, dans une zone définie</a:t>
            </a:r>
          </a:p>
          <a:p>
            <a:pPr lvl="1"/>
            <a:endParaRPr lang="fr-FR" sz="1600" dirty="0">
              <a:latin typeface="Trebuchet MS" panose="020B0603020202020204" pitchFamily="34" charset="0"/>
            </a:endParaRPr>
          </a:p>
          <a:p>
            <a:pPr lvl="1"/>
            <a:r>
              <a:rPr lang="fr-FR" sz="1600" dirty="0">
                <a:latin typeface="Trebuchet MS" panose="020B0603020202020204" pitchFamily="34" charset="0"/>
              </a:rPr>
              <a:t>Indemnité d’étude ou de projet si engagement d’exercice dans une zone définie</a:t>
            </a:r>
          </a:p>
          <a:p>
            <a:pPr marL="457200" lvl="1" indent="0">
              <a:buNone/>
            </a:pPr>
            <a:endParaRPr lang="fr-FR" sz="1600" dirty="0">
              <a:latin typeface="Trebuchet MS" panose="020B0603020202020204" pitchFamily="34" charset="0"/>
            </a:endParaRPr>
          </a:p>
          <a:p>
            <a:pPr lvl="1"/>
            <a:endParaRPr lang="fr-FR" sz="1600" dirty="0">
              <a:latin typeface="Trebuchet MS" panose="020B0603020202020204" pitchFamily="34" charset="0"/>
            </a:endParaRPr>
          </a:p>
          <a:p>
            <a:pPr lvl="1"/>
            <a:endParaRPr lang="fr-FR" sz="1600" dirty="0">
              <a:latin typeface="Trebuchet MS" panose="020B0603020202020204" pitchFamily="34" charset="0"/>
            </a:endParaRPr>
          </a:p>
          <a:p>
            <a:pPr marL="457200" lvl="1" indent="0">
              <a:buNone/>
            </a:pPr>
            <a:r>
              <a:rPr lang="fr-FR" sz="1600" dirty="0">
                <a:latin typeface="Trebuchet MS" panose="020B0603020202020204" pitchFamily="34" charset="0"/>
              </a:rPr>
              <a:t>                     Engagement de 5 ans à exercer en zone définie </a:t>
            </a:r>
          </a:p>
          <a:p>
            <a:pPr marL="457200" lvl="1" indent="0">
              <a:buNone/>
            </a:pPr>
            <a:endParaRPr lang="fr-FR" sz="1600" dirty="0">
              <a:latin typeface="Trebuchet MS" panose="020B0603020202020204" pitchFamily="34" charset="0"/>
            </a:endParaRPr>
          </a:p>
          <a:p>
            <a:pPr marL="457200" lvl="1" indent="0">
              <a:buNone/>
            </a:pPr>
            <a:endParaRPr lang="fr-FR" sz="1600" dirty="0">
              <a:latin typeface="Trebuchet MS" panose="020B0603020202020204" pitchFamily="34" charset="0"/>
            </a:endParaRPr>
          </a:p>
          <a:p>
            <a:pPr marL="457200" lvl="1" indent="0">
              <a:buNone/>
            </a:pPr>
            <a:r>
              <a:rPr lang="fr-FR" sz="1600" dirty="0">
                <a:latin typeface="Trebuchet MS" panose="020B0603020202020204" pitchFamily="34" charset="0"/>
              </a:rPr>
              <a:t>Concrétisation de ces conventions sera à mettre en place </a:t>
            </a:r>
          </a:p>
          <a:p>
            <a:pPr marL="0" indent="0">
              <a:buNone/>
            </a:pPr>
            <a:r>
              <a:rPr lang="fr-FR" sz="1600" dirty="0">
                <a:latin typeface="Trebuchet MS" panose="020B0603020202020204" pitchFamily="34" charset="0"/>
              </a:rPr>
              <a:t> </a:t>
            </a:r>
            <a:endParaRPr lang="fr-FR" sz="14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fr-FR" sz="1400" dirty="0">
                <a:latin typeface="Trebuchet MS" panose="020B0603020202020204" pitchFamily="34" charset="0"/>
              </a:rPr>
              <a:t>                                    </a:t>
            </a:r>
          </a:p>
        </p:txBody>
      </p:sp>
      <p:sp>
        <p:nvSpPr>
          <p:cNvPr id="4" name="Flèche : courbe vers la droite 3">
            <a:extLst>
              <a:ext uri="{FF2B5EF4-FFF2-40B4-BE49-F238E27FC236}">
                <a16:creationId xmlns:a16="http://schemas.microsoft.com/office/drawing/2014/main" id="{DACC7954-A9F8-4CE5-AEDF-B6A808FB40A4}"/>
              </a:ext>
            </a:extLst>
          </p:cNvPr>
          <p:cNvSpPr/>
          <p:nvPr/>
        </p:nvSpPr>
        <p:spPr>
          <a:xfrm>
            <a:off x="1494504" y="3805085"/>
            <a:ext cx="727586" cy="74173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549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>
            <a:extLst>
              <a:ext uri="{FF2B5EF4-FFF2-40B4-BE49-F238E27FC236}">
                <a16:creationId xmlns:a16="http://schemas.microsoft.com/office/drawing/2014/main" id="{93B50E53-F585-4B1F-9DD8-F545EB1E9A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0176" y="365125"/>
            <a:ext cx="5236304" cy="7191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fr-FR" altLang="fr-FR" b="1" dirty="0">
                <a:solidFill>
                  <a:schemeClr val="tx1"/>
                </a:solidFill>
                <a:latin typeface="Trebuchet MS" panose="020B0603020202020204" pitchFamily="34" charset="0"/>
              </a:rPr>
              <a:t>Nouvelle action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BF51C5-8078-4251-A05B-2A1819F75F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7425" y="1549400"/>
            <a:ext cx="8627204" cy="4943475"/>
          </a:xfrm>
        </p:spPr>
        <p:txBody>
          <a:bodyPr/>
          <a:lstStyle/>
          <a:p>
            <a:pPr marL="84137" indent="0">
              <a:lnSpc>
                <a:spcPct val="100000"/>
              </a:lnSpc>
              <a:buNone/>
              <a:defRPr/>
            </a:pPr>
            <a:endParaRPr lang="fr-FR" sz="2400" dirty="0">
              <a:solidFill>
                <a:srgbClr val="201F1E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84137" indent="0">
              <a:lnSpc>
                <a:spcPct val="100000"/>
              </a:lnSpc>
              <a:buNone/>
              <a:defRPr/>
            </a:pPr>
            <a:endParaRPr lang="fr-FR" sz="2400" dirty="0">
              <a:solidFill>
                <a:srgbClr val="201F1E"/>
              </a:solidFill>
              <a:latin typeface="Trebuchet MS" panose="020B0603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84137" indent="0" algn="ctr">
              <a:lnSpc>
                <a:spcPct val="100000"/>
              </a:lnSpc>
              <a:buNone/>
              <a:defRPr/>
            </a:pPr>
            <a:r>
              <a:rPr lang="fr-FR" sz="2600" b="1" dirty="0">
                <a:solidFill>
                  <a:srgbClr val="201F1E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</a:t>
            </a:r>
            <a:r>
              <a:rPr lang="fr-FR" sz="2600" b="1" dirty="0">
                <a:solidFill>
                  <a:srgbClr val="201F1E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utte contre la désertification vétérinaire </a:t>
            </a:r>
            <a:r>
              <a:rPr lang="fr-FR" sz="2400" b="1" dirty="0">
                <a:solidFill>
                  <a:srgbClr val="201F1E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</a:t>
            </a:r>
          </a:p>
          <a:p>
            <a:pPr marL="84137" indent="0" algn="ctr">
              <a:lnSpc>
                <a:spcPct val="100000"/>
              </a:lnSpc>
              <a:buNone/>
              <a:defRPr/>
            </a:pPr>
            <a:r>
              <a:rPr lang="fr-FR" b="1" dirty="0">
                <a:solidFill>
                  <a:srgbClr val="92D05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Audit et mallette à outils</a:t>
            </a:r>
          </a:p>
          <a:p>
            <a:pPr marL="84137" indent="0" algn="ctr">
              <a:lnSpc>
                <a:spcPct val="100000"/>
              </a:lnSpc>
              <a:buNone/>
              <a:defRPr/>
            </a:pPr>
            <a:r>
              <a:rPr lang="fr-FR" sz="2600" b="1" dirty="0">
                <a:latin typeface="Trebuchet MS" panose="020B0603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Juin-décembre 2021</a:t>
            </a:r>
          </a:p>
          <a:p>
            <a:pPr marL="84137" indent="0" algn="ctr">
              <a:lnSpc>
                <a:spcPct val="100000"/>
              </a:lnSpc>
              <a:buNone/>
              <a:defRPr/>
            </a:pPr>
            <a:endParaRPr lang="fr-FR" sz="2600" b="1" dirty="0">
              <a:latin typeface="Trebuchet MS" panose="020B0603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4137" indent="0" algn="ctr">
              <a:lnSpc>
                <a:spcPct val="100000"/>
              </a:lnSpc>
              <a:buNone/>
              <a:defRPr/>
            </a:pPr>
            <a:r>
              <a:rPr lang="fr-FR" sz="2600" b="1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Avec le co-financement de la DRAAF et de la Région Occitanie </a:t>
            </a:r>
            <a:endParaRPr lang="fr-FR" sz="2600" b="1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69887" indent="-285750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endParaRPr lang="fr-FR" b="1" dirty="0">
              <a:solidFill>
                <a:srgbClr val="92D050"/>
              </a:solidFill>
              <a:latin typeface="Trebuchet MS" panose="020B0603020202020204" pitchFamily="34" charset="0"/>
            </a:endParaRPr>
          </a:p>
          <a:p>
            <a:pPr marL="369887" indent="-285750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endParaRPr lang="fr-FR" sz="2400" dirty="0">
              <a:latin typeface="Trebuchet MS" panose="020B0603020202020204" pitchFamily="34" charset="0"/>
            </a:endParaRPr>
          </a:p>
          <a:p>
            <a:pPr marL="369887" indent="-285750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endParaRPr lang="fr-FR" sz="1800" dirty="0">
              <a:latin typeface="Trebuchet MS" panose="020B0603020202020204" pitchFamily="34" charset="0"/>
            </a:endParaRPr>
          </a:p>
          <a:p>
            <a:pPr marL="369887" indent="-285750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endParaRPr lang="fr-FR" sz="1800" dirty="0">
              <a:latin typeface="Trebuchet MS" panose="020B0603020202020204" pitchFamily="34" charset="0"/>
            </a:endParaRPr>
          </a:p>
          <a:p>
            <a:pPr marL="369887" indent="-285750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endParaRPr lang="fr-FR" sz="1800" dirty="0">
              <a:latin typeface="Trebuchet MS" panose="020B0603020202020204" pitchFamily="34" charset="0"/>
            </a:endParaRPr>
          </a:p>
          <a:p>
            <a:pPr marL="369887" indent="-285750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endParaRPr lang="fr-FR" sz="1800" dirty="0">
              <a:latin typeface="Trebuchet MS" panose="020B0603020202020204" pitchFamily="34" charset="0"/>
            </a:endParaRPr>
          </a:p>
        </p:txBody>
      </p:sp>
      <p:sp>
        <p:nvSpPr>
          <p:cNvPr id="11268" name="Espace réservé de la date 3">
            <a:extLst>
              <a:ext uri="{FF2B5EF4-FFF2-40B4-BE49-F238E27FC236}">
                <a16:creationId xmlns:a16="http://schemas.microsoft.com/office/drawing/2014/main" id="{805C2F71-A6FC-494A-9458-E0FCD6B0F92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>
                <a:solidFill>
                  <a:schemeClr val="bg1"/>
                </a:solidFill>
              </a:rPr>
              <a:t>18/10/2018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7568E0D-422C-4085-96DA-9662C102B8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6480" y="149659"/>
            <a:ext cx="1740968" cy="575035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B56FFB2E-19C1-421A-9B91-1946024A05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425" y="5308600"/>
            <a:ext cx="990600" cy="127000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7B95BFA4-1546-4211-923D-6714E063FB3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77" r="21860"/>
          <a:stretch/>
        </p:blipFill>
        <p:spPr>
          <a:xfrm>
            <a:off x="7643023" y="5307012"/>
            <a:ext cx="1176511" cy="1185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316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>
            <a:extLst>
              <a:ext uri="{FF2B5EF4-FFF2-40B4-BE49-F238E27FC236}">
                <a16:creationId xmlns:a16="http://schemas.microsoft.com/office/drawing/2014/main" id="{93B50E53-F585-4B1F-9DD8-F545EB1E9A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0176" y="365125"/>
            <a:ext cx="5236304" cy="7191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fr-FR" altLang="fr-FR" b="1" dirty="0">
                <a:solidFill>
                  <a:schemeClr val="tx1"/>
                </a:solidFill>
                <a:latin typeface="Trebuchet MS" panose="020B0603020202020204" pitchFamily="34" charset="0"/>
              </a:rPr>
              <a:t>Objectifs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BF51C5-8078-4251-A05B-2A1819F75F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6796" y="2596322"/>
            <a:ext cx="8627204" cy="2929835"/>
          </a:xfrm>
        </p:spPr>
        <p:txBody>
          <a:bodyPr/>
          <a:lstStyle/>
          <a:p>
            <a:pPr marL="84137" indent="0">
              <a:lnSpc>
                <a:spcPct val="100000"/>
              </a:lnSpc>
              <a:buNone/>
              <a:defRPr/>
            </a:pPr>
            <a:endParaRPr lang="fr-FR" sz="2400" dirty="0">
              <a:solidFill>
                <a:srgbClr val="201F1E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84137" indent="0">
              <a:lnSpc>
                <a:spcPct val="100000"/>
              </a:lnSpc>
              <a:buNone/>
              <a:defRPr/>
            </a:pPr>
            <a:r>
              <a:rPr lang="fr-FR" sz="2400" b="1" dirty="0">
                <a:solidFill>
                  <a:srgbClr val="201F1E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1- Etat des lieux en Occitanie (forces et faiblesses)</a:t>
            </a:r>
          </a:p>
          <a:p>
            <a:pPr marL="84137" indent="0">
              <a:lnSpc>
                <a:spcPct val="100000"/>
              </a:lnSpc>
              <a:buNone/>
              <a:defRPr/>
            </a:pPr>
            <a:endParaRPr lang="fr-FR" sz="2400" dirty="0">
              <a:solidFill>
                <a:srgbClr val="201F1E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84137" indent="0">
              <a:lnSpc>
                <a:spcPct val="100000"/>
              </a:lnSpc>
              <a:buNone/>
              <a:defRPr/>
            </a:pPr>
            <a:endParaRPr lang="fr-FR" sz="2400" dirty="0">
              <a:solidFill>
                <a:srgbClr val="201F1E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84137" indent="0">
              <a:lnSpc>
                <a:spcPct val="100000"/>
              </a:lnSpc>
              <a:buNone/>
              <a:defRPr/>
            </a:pPr>
            <a:r>
              <a:rPr lang="fr-FR" sz="2400" b="1" dirty="0">
                <a:solidFill>
                  <a:srgbClr val="201F1E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2- Mallette à outils (fiches thématique de terrain…)</a:t>
            </a:r>
          </a:p>
          <a:p>
            <a:pPr marL="369887" indent="-285750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endParaRPr lang="fr-FR" b="1" dirty="0">
              <a:solidFill>
                <a:srgbClr val="92D050"/>
              </a:solidFill>
              <a:latin typeface="Trebuchet MS" panose="020B0603020202020204" pitchFamily="34" charset="0"/>
            </a:endParaRPr>
          </a:p>
          <a:p>
            <a:pPr marL="369887" indent="-285750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endParaRPr lang="fr-FR" sz="2400" dirty="0">
              <a:latin typeface="Trebuchet MS" panose="020B0603020202020204" pitchFamily="34" charset="0"/>
            </a:endParaRPr>
          </a:p>
          <a:p>
            <a:pPr marL="369887" indent="-285750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endParaRPr lang="fr-FR" sz="1800" dirty="0">
              <a:latin typeface="Trebuchet MS" panose="020B0603020202020204" pitchFamily="34" charset="0"/>
            </a:endParaRPr>
          </a:p>
          <a:p>
            <a:pPr marL="369887" indent="-285750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endParaRPr lang="fr-FR" sz="1800" dirty="0">
              <a:latin typeface="Trebuchet MS" panose="020B0603020202020204" pitchFamily="34" charset="0"/>
            </a:endParaRPr>
          </a:p>
          <a:p>
            <a:pPr marL="369887" indent="-285750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endParaRPr lang="fr-FR" sz="1800" dirty="0">
              <a:latin typeface="Trebuchet MS" panose="020B0603020202020204" pitchFamily="34" charset="0"/>
            </a:endParaRPr>
          </a:p>
          <a:p>
            <a:pPr marL="369887" indent="-285750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endParaRPr lang="fr-FR" sz="1800" dirty="0">
              <a:latin typeface="Trebuchet MS" panose="020B0603020202020204" pitchFamily="34" charset="0"/>
            </a:endParaRPr>
          </a:p>
        </p:txBody>
      </p:sp>
      <p:sp>
        <p:nvSpPr>
          <p:cNvPr id="11268" name="Espace réservé de la date 3">
            <a:extLst>
              <a:ext uri="{FF2B5EF4-FFF2-40B4-BE49-F238E27FC236}">
                <a16:creationId xmlns:a16="http://schemas.microsoft.com/office/drawing/2014/main" id="{805C2F71-A6FC-494A-9458-E0FCD6B0F92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>
                <a:solidFill>
                  <a:schemeClr val="bg1"/>
                </a:solidFill>
              </a:rPr>
              <a:t>18/10/2018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7568E0D-422C-4085-96DA-9662C102B8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6480" y="149659"/>
            <a:ext cx="1740968" cy="575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84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>
            <a:extLst>
              <a:ext uri="{FF2B5EF4-FFF2-40B4-BE49-F238E27FC236}">
                <a16:creationId xmlns:a16="http://schemas.microsoft.com/office/drawing/2014/main" id="{93B50E53-F585-4B1F-9DD8-F545EB1E9A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0176" y="365125"/>
            <a:ext cx="5236304" cy="7191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fr-FR" altLang="fr-FR" b="1" dirty="0">
                <a:solidFill>
                  <a:schemeClr val="tx1"/>
                </a:solidFill>
                <a:latin typeface="Trebuchet MS" panose="020B0603020202020204" pitchFamily="34" charset="0"/>
              </a:rPr>
              <a:t>Déroulement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BF51C5-8078-4251-A05B-2A1819F75F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7425" y="1549400"/>
            <a:ext cx="8627204" cy="4943475"/>
          </a:xfrm>
        </p:spPr>
        <p:txBody>
          <a:bodyPr/>
          <a:lstStyle/>
          <a:p>
            <a:pPr marL="84137" indent="0">
              <a:lnSpc>
                <a:spcPct val="100000"/>
              </a:lnSpc>
              <a:buNone/>
              <a:defRPr/>
            </a:pPr>
            <a:endParaRPr lang="fr-FR" sz="2400" b="1" dirty="0">
              <a:solidFill>
                <a:srgbClr val="201F1E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84137" indent="0">
              <a:lnSpc>
                <a:spcPct val="100000"/>
              </a:lnSpc>
              <a:buNone/>
              <a:defRPr/>
            </a:pPr>
            <a:r>
              <a:rPr lang="fr-FR" sz="2400" b="1" dirty="0">
                <a:solidFill>
                  <a:srgbClr val="201F1E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1- Elaboration du questionnaire</a:t>
            </a:r>
          </a:p>
          <a:p>
            <a:pPr marL="427037" indent="-342900">
              <a:lnSpc>
                <a:spcPct val="100000"/>
              </a:lnSpc>
              <a:buFont typeface="Wingdings" panose="05000000000000000000" pitchFamily="2" charset="2"/>
              <a:buChar char="Ø"/>
              <a:defRPr/>
            </a:pPr>
            <a:r>
              <a:rPr lang="fr-FR" sz="2400" dirty="0">
                <a:solidFill>
                  <a:srgbClr val="201F1E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Perspectives</a:t>
            </a:r>
          </a:p>
          <a:p>
            <a:pPr marL="427037" indent="-342900">
              <a:lnSpc>
                <a:spcPct val="100000"/>
              </a:lnSpc>
              <a:buFont typeface="Wingdings" panose="05000000000000000000" pitchFamily="2" charset="2"/>
              <a:buChar char="Ø"/>
              <a:defRPr/>
            </a:pPr>
            <a:r>
              <a:rPr lang="fr-FR" sz="2400" dirty="0">
                <a:solidFill>
                  <a:srgbClr val="201F1E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Répartition et aspects économiques (rurale/canine)</a:t>
            </a:r>
          </a:p>
          <a:p>
            <a:pPr marL="427037" indent="-342900">
              <a:lnSpc>
                <a:spcPct val="100000"/>
              </a:lnSpc>
              <a:buFont typeface="Wingdings" panose="05000000000000000000" pitchFamily="2" charset="2"/>
              <a:buChar char="Ø"/>
              <a:defRPr/>
            </a:pPr>
            <a:r>
              <a:rPr lang="fr-FR" sz="2400" dirty="0">
                <a:solidFill>
                  <a:srgbClr val="201F1E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Gestion de la PCS et difficultés </a:t>
            </a:r>
          </a:p>
          <a:p>
            <a:pPr marL="427037" indent="-342900">
              <a:lnSpc>
                <a:spcPct val="100000"/>
              </a:lnSpc>
              <a:buFont typeface="Wingdings" panose="05000000000000000000" pitchFamily="2" charset="2"/>
              <a:buChar char="Ø"/>
              <a:defRPr/>
            </a:pPr>
            <a:r>
              <a:rPr lang="fr-FR" sz="2400" dirty="0">
                <a:solidFill>
                  <a:srgbClr val="201F1E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Autres </a:t>
            </a:r>
          </a:p>
          <a:p>
            <a:pPr marL="84137" indent="0">
              <a:lnSpc>
                <a:spcPct val="100000"/>
              </a:lnSpc>
              <a:buNone/>
              <a:defRPr/>
            </a:pPr>
            <a:endParaRPr lang="fr-FR" sz="2400" dirty="0">
              <a:solidFill>
                <a:srgbClr val="201F1E"/>
              </a:solidFill>
              <a:latin typeface="Trebuchet MS" panose="020B0603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84137" indent="0">
              <a:lnSpc>
                <a:spcPct val="100000"/>
              </a:lnSpc>
              <a:buNone/>
              <a:defRPr/>
            </a:pPr>
            <a:r>
              <a:rPr lang="fr-FR" sz="2400" b="1" dirty="0">
                <a:latin typeface="Trebuchet MS" panose="020B0603020202020204" pitchFamily="34" charset="0"/>
              </a:rPr>
              <a:t>2- Entretiens individuels (1 par structure) </a:t>
            </a:r>
          </a:p>
          <a:p>
            <a:pPr marL="84137" indent="0">
              <a:lnSpc>
                <a:spcPct val="100000"/>
              </a:lnSpc>
              <a:buNone/>
              <a:defRPr/>
            </a:pPr>
            <a:endParaRPr lang="fr-FR" dirty="0">
              <a:solidFill>
                <a:schemeClr val="accent5"/>
              </a:solidFill>
              <a:latin typeface="Trebuchet MS" panose="020B0603020202020204" pitchFamily="34" charset="0"/>
            </a:endParaRPr>
          </a:p>
          <a:p>
            <a:pPr marL="84137" indent="0" algn="ctr">
              <a:lnSpc>
                <a:spcPct val="100000"/>
              </a:lnSpc>
              <a:buNone/>
              <a:defRPr/>
            </a:pPr>
            <a:endParaRPr lang="fr-FR" sz="1800" dirty="0">
              <a:latin typeface="Trebuchet MS" panose="020B0603020202020204" pitchFamily="34" charset="0"/>
            </a:endParaRPr>
          </a:p>
          <a:p>
            <a:pPr marL="369887" indent="-285750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endParaRPr lang="fr-FR" sz="1800" dirty="0">
              <a:latin typeface="Trebuchet MS" panose="020B0603020202020204" pitchFamily="34" charset="0"/>
            </a:endParaRPr>
          </a:p>
          <a:p>
            <a:pPr marL="369887" indent="-285750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endParaRPr lang="fr-FR" sz="1800" dirty="0">
              <a:latin typeface="Trebuchet MS" panose="020B0603020202020204" pitchFamily="34" charset="0"/>
            </a:endParaRPr>
          </a:p>
          <a:p>
            <a:pPr marL="84137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fr-FR" sz="1800" dirty="0">
              <a:latin typeface="Trebuchet MS" panose="020B0603020202020204" pitchFamily="34" charset="0"/>
            </a:endParaRPr>
          </a:p>
        </p:txBody>
      </p:sp>
      <p:sp>
        <p:nvSpPr>
          <p:cNvPr id="11268" name="Espace réservé de la date 3">
            <a:extLst>
              <a:ext uri="{FF2B5EF4-FFF2-40B4-BE49-F238E27FC236}">
                <a16:creationId xmlns:a16="http://schemas.microsoft.com/office/drawing/2014/main" id="{805C2F71-A6FC-494A-9458-E0FCD6B0F92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>
                <a:solidFill>
                  <a:schemeClr val="bg1"/>
                </a:solidFill>
              </a:rPr>
              <a:t>18/10/2018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7568E0D-422C-4085-96DA-9662C102B8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6480" y="149659"/>
            <a:ext cx="1740968" cy="575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450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>
            <a:extLst>
              <a:ext uri="{FF2B5EF4-FFF2-40B4-BE49-F238E27FC236}">
                <a16:creationId xmlns:a16="http://schemas.microsoft.com/office/drawing/2014/main" id="{93B50E53-F585-4B1F-9DD8-F545EB1E9A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0176" y="365125"/>
            <a:ext cx="5236304" cy="7191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fr-FR" altLang="fr-FR" b="1" dirty="0">
                <a:solidFill>
                  <a:schemeClr val="tx1"/>
                </a:solidFill>
                <a:latin typeface="Trebuchet MS" panose="020B0603020202020204" pitchFamily="34" charset="0"/>
              </a:rPr>
              <a:t>Déroulement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BF51C5-8078-4251-A05B-2A1819F75F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7425" y="2279374"/>
            <a:ext cx="8627204" cy="3882887"/>
          </a:xfrm>
        </p:spPr>
        <p:txBody>
          <a:bodyPr/>
          <a:lstStyle/>
          <a:p>
            <a:pPr marL="84137" indent="0">
              <a:lnSpc>
                <a:spcPct val="100000"/>
              </a:lnSpc>
              <a:buNone/>
              <a:defRPr/>
            </a:pPr>
            <a:r>
              <a:rPr lang="fr-FR" sz="2400" b="1" dirty="0">
                <a:solidFill>
                  <a:srgbClr val="201F1E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fr-FR" sz="2400" b="1" dirty="0">
                <a:solidFill>
                  <a:srgbClr val="201F1E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Synthèse et o</a:t>
            </a:r>
            <a:r>
              <a:rPr lang="fr-FR" sz="2400" b="1" dirty="0">
                <a:solidFill>
                  <a:srgbClr val="201F1E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rganisation des thèmes des fiches outils</a:t>
            </a:r>
          </a:p>
          <a:p>
            <a:pPr marL="84137" indent="0">
              <a:lnSpc>
                <a:spcPct val="100000"/>
              </a:lnSpc>
              <a:buNone/>
              <a:defRPr/>
            </a:pPr>
            <a:endParaRPr lang="fr-FR" sz="2400" b="1" dirty="0">
              <a:solidFill>
                <a:srgbClr val="201F1E"/>
              </a:solidFill>
              <a:latin typeface="Trebuchet MS" panose="020B0603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84137" indent="0" algn="ctr">
              <a:lnSpc>
                <a:spcPct val="100000"/>
              </a:lnSpc>
              <a:buNone/>
              <a:defRPr/>
            </a:pPr>
            <a:endParaRPr lang="fr-FR" sz="2400" dirty="0">
              <a:solidFill>
                <a:schemeClr val="accent5"/>
              </a:solidFill>
              <a:latin typeface="Trebuchet MS" panose="020B0603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84137" indent="0">
              <a:lnSpc>
                <a:spcPct val="100000"/>
              </a:lnSpc>
              <a:buNone/>
              <a:defRPr/>
            </a:pPr>
            <a:r>
              <a:rPr lang="fr-FR" sz="2400" b="1" dirty="0">
                <a:solidFill>
                  <a:srgbClr val="201F1E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</a:t>
            </a:r>
            <a:r>
              <a:rPr lang="fr-FR" sz="2400" b="1" dirty="0">
                <a:solidFill>
                  <a:srgbClr val="201F1E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Création et diffus</a:t>
            </a:r>
            <a:r>
              <a:rPr lang="fr-FR" sz="2400" b="1" dirty="0">
                <a:solidFill>
                  <a:srgbClr val="201F1E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ion de la mallette</a:t>
            </a:r>
          </a:p>
          <a:p>
            <a:pPr marL="84137" indent="0">
              <a:lnSpc>
                <a:spcPct val="100000"/>
              </a:lnSpc>
              <a:buNone/>
              <a:defRPr/>
            </a:pPr>
            <a:endParaRPr lang="fr-FR" sz="2400" b="1" dirty="0">
              <a:solidFill>
                <a:srgbClr val="FF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84137" indent="0">
              <a:lnSpc>
                <a:spcPct val="100000"/>
              </a:lnSpc>
              <a:buNone/>
              <a:defRPr/>
            </a:pPr>
            <a:endParaRPr lang="fr-FR" sz="2400" dirty="0">
              <a:solidFill>
                <a:srgbClr val="FF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69887" indent="-285750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endParaRPr lang="fr-FR" b="1" dirty="0">
              <a:solidFill>
                <a:srgbClr val="92D050"/>
              </a:solidFill>
              <a:latin typeface="Trebuchet MS" panose="020B0603020202020204" pitchFamily="34" charset="0"/>
            </a:endParaRPr>
          </a:p>
          <a:p>
            <a:pPr marL="369887" indent="-285750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endParaRPr lang="fr-FR" sz="2400" dirty="0">
              <a:latin typeface="Trebuchet MS" panose="020B0603020202020204" pitchFamily="34" charset="0"/>
            </a:endParaRPr>
          </a:p>
          <a:p>
            <a:pPr marL="369887" indent="-285750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endParaRPr lang="fr-FR" sz="1800" dirty="0">
              <a:latin typeface="Trebuchet MS" panose="020B0603020202020204" pitchFamily="34" charset="0"/>
            </a:endParaRPr>
          </a:p>
          <a:p>
            <a:pPr marL="369887" indent="-285750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endParaRPr lang="fr-FR" sz="1800" dirty="0">
              <a:latin typeface="Trebuchet MS" panose="020B0603020202020204" pitchFamily="34" charset="0"/>
            </a:endParaRPr>
          </a:p>
          <a:p>
            <a:pPr marL="369887" indent="-285750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endParaRPr lang="fr-FR" sz="1800" dirty="0">
              <a:latin typeface="Trebuchet MS" panose="020B0603020202020204" pitchFamily="34" charset="0"/>
            </a:endParaRPr>
          </a:p>
          <a:p>
            <a:pPr marL="369887" indent="-285750" fontAlgn="auto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endParaRPr lang="fr-FR" sz="1800" dirty="0">
              <a:latin typeface="Trebuchet MS" panose="020B0603020202020204" pitchFamily="34" charset="0"/>
            </a:endParaRPr>
          </a:p>
        </p:txBody>
      </p:sp>
      <p:sp>
        <p:nvSpPr>
          <p:cNvPr id="11268" name="Espace réservé de la date 3">
            <a:extLst>
              <a:ext uri="{FF2B5EF4-FFF2-40B4-BE49-F238E27FC236}">
                <a16:creationId xmlns:a16="http://schemas.microsoft.com/office/drawing/2014/main" id="{805C2F71-A6FC-494A-9458-E0FCD6B0F92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>
                <a:solidFill>
                  <a:schemeClr val="bg1"/>
                </a:solidFill>
              </a:rPr>
              <a:t>18/10/2018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7568E0D-422C-4085-96DA-9662C102B8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6480" y="149659"/>
            <a:ext cx="1740968" cy="575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352632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PPT GTV OCCITANIE">
  <a:themeElements>
    <a:clrScheme name="Personnalisé 1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2D050"/>
      </a:accent1>
      <a:accent2>
        <a:srgbClr val="0070C0"/>
      </a:accent2>
      <a:accent3>
        <a:srgbClr val="8DE2C7"/>
      </a:accent3>
      <a:accent4>
        <a:srgbClr val="0070C0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GTV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2305</TotalTime>
  <Words>507</Words>
  <Application>Microsoft Office PowerPoint</Application>
  <PresentationFormat>Affichage à l'écran (4:3)</PresentationFormat>
  <Paragraphs>172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0" baseType="lpstr">
      <vt:lpstr>Arial</vt:lpstr>
      <vt:lpstr>Calibri</vt:lpstr>
      <vt:lpstr>Garamond</vt:lpstr>
      <vt:lpstr>Trebuchet MS</vt:lpstr>
      <vt:lpstr>Wingdings</vt:lpstr>
      <vt:lpstr>TEMPLATE PPT GTV OCCITANIE</vt:lpstr>
      <vt:lpstr>Présentation PowerPoint</vt:lpstr>
      <vt:lpstr>La problématique</vt:lpstr>
      <vt:lpstr>Atlas démographique de la profession vétérinaire 2021 - CNOV</vt:lpstr>
      <vt:lpstr>Loi DADUE</vt:lpstr>
      <vt:lpstr>Présentation PowerPoint</vt:lpstr>
      <vt:lpstr>Nouvelle action</vt:lpstr>
      <vt:lpstr>Objectifs </vt:lpstr>
      <vt:lpstr>Déroulement </vt:lpstr>
      <vt:lpstr>Déroulement </vt:lpstr>
      <vt:lpstr>Déroulement </vt:lpstr>
      <vt:lpstr>Copil et Groupe de travail </vt:lpstr>
      <vt:lpstr>Présentation PowerPoint</vt:lpstr>
      <vt:lpstr>Evaluation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GTV Occitanie  (Groupement Technique Vétérinaire d’Occitanie)  OVVT Occitanie (Organisme Vétérinaire à Vocation Technique)</dc:title>
  <dc:creator>GTV Occitanie</dc:creator>
  <cp:lastModifiedBy>GTV</cp:lastModifiedBy>
  <cp:revision>186</cp:revision>
  <cp:lastPrinted>2020-09-09T06:22:38Z</cp:lastPrinted>
  <dcterms:created xsi:type="dcterms:W3CDTF">2018-10-17T14:39:32Z</dcterms:created>
  <dcterms:modified xsi:type="dcterms:W3CDTF">2021-09-14T14:25:22Z</dcterms:modified>
</cp:coreProperties>
</file>